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5"/>
    <p:sldMasterId id="214748368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5143500" cx="9144000"/>
  <p:notesSz cx="6805600" cy="9944100"/>
  <p:embeddedFontLst>
    <p:embeddedFont>
      <p:font typeface="Roboto"/>
      <p:regular r:id="rId27"/>
      <p:bold r:id="rId28"/>
      <p:italic r:id="rId29"/>
      <p:boldItalic r:id="rId30"/>
    </p:embeddedFont>
    <p:embeddedFont>
      <p:font typeface="Roboto Medium"/>
      <p:regular r:id="rId31"/>
      <p:bold r:id="rId32"/>
      <p:italic r:id="rId33"/>
      <p:boldItalic r:id="rId34"/>
    </p:embeddedFont>
    <p:embeddedFont>
      <p:font typeface="Roboto Condensed"/>
      <p:regular r:id="rId35"/>
      <p:bold r:id="rId36"/>
      <p:italic r:id="rId37"/>
      <p:boldItalic r:id="rId38"/>
    </p:embeddedFont>
    <p:embeddedFont>
      <p:font typeface="Arial Black"/>
      <p:regular r:id="rId39"/>
    </p:embeddedFont>
    <p:embeddedFont>
      <p:font typeface="Oswald"/>
      <p:regular r:id="rId40"/>
      <p:bold r:id="rId41"/>
    </p:embeddedFont>
    <p:embeddedFont>
      <p:font typeface="Exo"/>
      <p:regular r:id="rId42"/>
      <p:bold r:id="rId43"/>
      <p:italic r:id="rId44"/>
      <p:boldItalic r:id="rId45"/>
    </p:embeddedFont>
    <p:embeddedFont>
      <p:font typeface="Fira Sans Extra Condensed SemiBold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068">
          <p15:clr>
            <a:srgbClr val="A4A3A4"/>
          </p15:clr>
        </p15:guide>
        <p15:guide id="2" orient="horz" pos="951">
          <p15:clr>
            <a:srgbClr val="A4A3A4"/>
          </p15:clr>
        </p15:guide>
        <p15:guide id="3" orient="horz" pos="1034">
          <p15:clr>
            <a:srgbClr val="A4A3A4"/>
          </p15:clr>
        </p15:guide>
        <p15:guide id="4" orient="horz" pos="1081">
          <p15:clr>
            <a:srgbClr val="A4A3A4"/>
          </p15:clr>
        </p15:guide>
        <p15:guide id="5" pos="1737">
          <p15:clr>
            <a:srgbClr val="A4A3A4"/>
          </p15:clr>
        </p15:guide>
        <p15:guide id="6" pos="2793">
          <p15:clr>
            <a:srgbClr val="A4A3A4"/>
          </p15:clr>
        </p15:guide>
        <p15:guide id="7" pos="338">
          <p15:clr>
            <a:srgbClr val="A4A3A4"/>
          </p15:clr>
        </p15:guide>
        <p15:guide id="8" pos="23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FA23966-6C0D-4A0C-935D-9036329AB780}">
  <a:tblStyle styleId="{9FA23966-6C0D-4A0C-935D-9036329AB78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068" orient="horz"/>
        <p:guide pos="951" orient="horz"/>
        <p:guide pos="1034" orient="horz"/>
        <p:guide pos="1081" orient="horz"/>
        <p:guide pos="1737"/>
        <p:guide pos="2793"/>
        <p:guide pos="338"/>
        <p:guide pos="236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regular.fntdata"/><Relationship Id="rId42" Type="http://schemas.openxmlformats.org/officeDocument/2006/relationships/font" Target="fonts/Exo-regular.fntdata"/><Relationship Id="rId41" Type="http://schemas.openxmlformats.org/officeDocument/2006/relationships/font" Target="fonts/Oswald-bold.fntdata"/><Relationship Id="rId44" Type="http://schemas.openxmlformats.org/officeDocument/2006/relationships/font" Target="fonts/Exo-italic.fntdata"/><Relationship Id="rId43" Type="http://schemas.openxmlformats.org/officeDocument/2006/relationships/font" Target="fonts/Exo-bold.fntdata"/><Relationship Id="rId46" Type="http://schemas.openxmlformats.org/officeDocument/2006/relationships/font" Target="fonts/FiraSansExtraCondensedSemiBold-regular.fntdata"/><Relationship Id="rId45" Type="http://schemas.openxmlformats.org/officeDocument/2006/relationships/font" Target="fonts/Ex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FiraSansExtraCondensedSemiBold-italic.fntdata"/><Relationship Id="rId47" Type="http://schemas.openxmlformats.org/officeDocument/2006/relationships/font" Target="fonts/FiraSansExtraCondensedSemiBold-bold.fntdata"/><Relationship Id="rId49" Type="http://schemas.openxmlformats.org/officeDocument/2006/relationships/font" Target="fonts/FiraSansExtraCondensedSemiBold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Medium-regular.fntdata"/><Relationship Id="rId30" Type="http://schemas.openxmlformats.org/officeDocument/2006/relationships/font" Target="fonts/Roboto-boldItalic.fntdata"/><Relationship Id="rId33" Type="http://schemas.openxmlformats.org/officeDocument/2006/relationships/font" Target="fonts/RobotoMedium-italic.fntdata"/><Relationship Id="rId32" Type="http://schemas.openxmlformats.org/officeDocument/2006/relationships/font" Target="fonts/RobotoMedium-bold.fntdata"/><Relationship Id="rId35" Type="http://schemas.openxmlformats.org/officeDocument/2006/relationships/font" Target="fonts/RobotoCondensed-regular.fntdata"/><Relationship Id="rId34" Type="http://schemas.openxmlformats.org/officeDocument/2006/relationships/font" Target="fonts/RobotoMedium-boldItalic.fntdata"/><Relationship Id="rId37" Type="http://schemas.openxmlformats.org/officeDocument/2006/relationships/font" Target="fonts/RobotoCondensed-italic.fntdata"/><Relationship Id="rId36" Type="http://schemas.openxmlformats.org/officeDocument/2006/relationships/font" Target="fonts/RobotoCondensed-bold.fntdata"/><Relationship Id="rId39" Type="http://schemas.openxmlformats.org/officeDocument/2006/relationships/font" Target="fonts/ArialBlack-regular.fntdata"/><Relationship Id="rId38" Type="http://schemas.openxmlformats.org/officeDocument/2006/relationships/font" Target="fonts/RobotoCondensed-boldItalic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29" Type="http://schemas.openxmlformats.org/officeDocument/2006/relationships/font" Target="fonts/Roboto-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9099" cy="497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4939" y="0"/>
            <a:ext cx="2949099" cy="497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88900" y="746125"/>
            <a:ext cx="6627813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45169"/>
            <a:ext cx="2949099" cy="4972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b9f8af446a_0_3116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3b9f8af446a_0_3116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b93aaf6e28_0_129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3b93aaf6e28_0_129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:notes"/>
          <p:cNvSpPr txBox="1"/>
          <p:nvPr>
            <p:ph idx="1" type="body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:notes"/>
          <p:cNvSpPr/>
          <p:nvPr>
            <p:ph idx="2" type="sldImg"/>
          </p:nvPr>
        </p:nvSpPr>
        <p:spPr>
          <a:xfrm>
            <a:off x="88900" y="746125"/>
            <a:ext cx="6627813" cy="37290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ef1f7fc94e_0_194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g2ef1f7fc94e_0_194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ef1f7fc94e_0_309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g2ef1f7fc94e_0_309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ec7a85b570_0_1774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g2ec7a85b570_0_1774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b9925b74a5_0_204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g3b9925b74a5_0_204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b9925b74a5_0_2646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1" name="Google Shape;751;g3b9925b74a5_0_2646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3b9f8af446a_0_0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g3b9f8af446a_0_0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2ef1f7fc94e_0_566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g2ef1f7fc94e_0_566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b9f8af446a_0_38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g3b9f8af446a_0_38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b9f8af446a_0_3006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3b9f8af446a_0_3006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b9f8af446a_0_3041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b9f8af446a_0_3041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b9f8af446a_0_544:notes"/>
          <p:cNvSpPr/>
          <p:nvPr>
            <p:ph idx="2" type="sldImg"/>
          </p:nvPr>
        </p:nvSpPr>
        <p:spPr>
          <a:xfrm>
            <a:off x="378387" y="745808"/>
            <a:ext cx="60495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b9f8af446a_0_544:notes"/>
          <p:cNvSpPr txBox="1"/>
          <p:nvPr>
            <p:ph idx="1" type="body"/>
          </p:nvPr>
        </p:nvSpPr>
        <p:spPr>
          <a:xfrm>
            <a:off x="680560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ec7a85b570_0_389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2ec7a85b570_0_389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ef1f7fc94e_0_862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ef1f7fc94e_0_862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b9f8af446a_0_88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3b9f8af446a_0_88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ee9e2cc41d_0_3033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2ee9e2cc41d_0_3033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b93aaf6e28_0_11:notes"/>
          <p:cNvSpPr txBox="1"/>
          <p:nvPr>
            <p:ph idx="1" type="body"/>
          </p:nvPr>
        </p:nvSpPr>
        <p:spPr>
          <a:xfrm>
            <a:off x="680562" y="4723448"/>
            <a:ext cx="5444400" cy="447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3b93aaf6e28_0_11:notes"/>
          <p:cNvSpPr/>
          <p:nvPr>
            <p:ph idx="2" type="sldImg"/>
          </p:nvPr>
        </p:nvSpPr>
        <p:spPr>
          <a:xfrm>
            <a:off x="88900" y="746125"/>
            <a:ext cx="6627900" cy="37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Relationship Id="rId3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7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2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title="Slide banner 4_3 (1)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57250"/>
            <a:ext cx="9144003" cy="6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1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 1">
  <p:cSld name="BLANK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4"/>
          <p:cNvSpPr txBox="1"/>
          <p:nvPr>
            <p:ph type="title"/>
          </p:nvPr>
        </p:nvSpPr>
        <p:spPr>
          <a:xfrm>
            <a:off x="408355" y="251104"/>
            <a:ext cx="6819900" cy="61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cap="none">
                <a:solidFill>
                  <a:schemeClr val="accen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" type="body"/>
          </p:nvPr>
        </p:nvSpPr>
        <p:spPr>
          <a:xfrm>
            <a:off x="408359" y="1067991"/>
            <a:ext cx="8047500" cy="3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8300" lvl="0" marL="457200" rtl="0" algn="l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Noto Sans Symbols"/>
              <a:buChar char="▪"/>
              <a:defRPr sz="2200">
                <a:solidFill>
                  <a:schemeClr val="dk1"/>
                </a:solidFill>
              </a:defRPr>
            </a:lvl1pPr>
            <a:lvl2pPr indent="-342900" lvl="1" marL="9144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Noto Sans Symbols"/>
              <a:buChar char="−"/>
              <a:defRPr sz="1800">
                <a:solidFill>
                  <a:schemeClr val="dk1"/>
                </a:solidFill>
              </a:defRPr>
            </a:lvl2pPr>
            <a:lvl3pPr indent="-330200" lvl="2" marL="137160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Noto Sans Symbols"/>
              <a:buChar char="▪"/>
              <a:defRPr sz="1600">
                <a:solidFill>
                  <a:schemeClr val="dk1"/>
                </a:solidFill>
              </a:defRPr>
            </a:lvl3pPr>
            <a:lvl4pPr indent="-330200" lvl="3" marL="182880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Noto Sans Symbols"/>
              <a:buChar char="−"/>
              <a:defRPr>
                <a:solidFill>
                  <a:schemeClr val="dk1"/>
                </a:solidFill>
              </a:defRPr>
            </a:lvl4pPr>
            <a:lvl5pPr indent="-330200" lvl="4" marL="2286000" rtl="0" algn="l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2" name="Google Shape;92;p14"/>
          <p:cNvSpPr/>
          <p:nvPr/>
        </p:nvSpPr>
        <p:spPr>
          <a:xfrm>
            <a:off x="0" y="4954544"/>
            <a:ext cx="9144000" cy="189000"/>
          </a:xfrm>
          <a:prstGeom prst="rect">
            <a:avLst/>
          </a:prstGeom>
          <a:solidFill>
            <a:srgbClr val="00AEEF"/>
          </a:solidFill>
          <a:ln cap="flat" cmpd="sng" w="9525">
            <a:solidFill>
              <a:srgbClr val="00AE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6670430" y="4906473"/>
            <a:ext cx="2230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25" lIns="91425" spcFirstLastPara="1" rIns="91425" wrap="square" tIns="457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-4395" y="231868"/>
            <a:ext cx="72000" cy="65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106" y="4995693"/>
            <a:ext cx="1077200" cy="9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1730" y="0"/>
            <a:ext cx="1153915" cy="909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re seul">
  <p:cSld name="1_Titre seul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618171" y="293001"/>
            <a:ext cx="78972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689FD5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689FD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15"/>
          <p:cNvSpPr txBox="1"/>
          <p:nvPr>
            <p:ph idx="2" type="body"/>
          </p:nvPr>
        </p:nvSpPr>
        <p:spPr>
          <a:xfrm>
            <a:off x="630327" y="1577609"/>
            <a:ext cx="789720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Noto Sans Symbols"/>
              <a:buChar char="▪"/>
              <a:defRPr b="0" i="0" sz="2700" u="none" cap="none" strike="noStrike">
                <a:solidFill>
                  <a:srgbClr val="689FD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4866C"/>
              </a:buClr>
              <a:buSzPts val="1500"/>
              <a:buFont typeface="Noto Sans Symbols"/>
              <a:buChar char="⮚"/>
              <a:defRPr b="0" i="0" sz="15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4866C"/>
              </a:buClr>
              <a:buSzPts val="1300"/>
              <a:buFont typeface="Noto Sans Symbols"/>
              <a:buChar char="▪"/>
              <a:defRPr b="0" i="0" sz="13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idx="3" type="body"/>
          </p:nvPr>
        </p:nvSpPr>
        <p:spPr>
          <a:xfrm>
            <a:off x="630327" y="3172436"/>
            <a:ext cx="789720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Noto Sans Symbols"/>
              <a:buChar char="▪"/>
              <a:defRPr b="0" i="0" sz="2700" u="none" cap="none" strike="noStrike">
                <a:solidFill>
                  <a:srgbClr val="689FD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4866C"/>
              </a:buClr>
              <a:buSzPts val="1500"/>
              <a:buFont typeface="Noto Sans Symbols"/>
              <a:buChar char="⮚"/>
              <a:defRPr b="0" i="0" sz="15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4866C"/>
              </a:buClr>
              <a:buSzPts val="1300"/>
              <a:buFont typeface="Noto Sans Symbols"/>
              <a:buChar char="▪"/>
              <a:defRPr b="0" i="0" sz="13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eu marine - 8">
  <p:cSld name="TITLE_1_1_1_1_1_1_1_1_1_1_1_1_1_1_1">
    <p:bg>
      <p:bgPr>
        <a:solidFill>
          <a:schemeClr val="lt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6"/>
          <p:cNvSpPr/>
          <p:nvPr/>
        </p:nvSpPr>
        <p:spPr>
          <a:xfrm flipH="1" rot="-1033734">
            <a:off x="6719056" y="-69281"/>
            <a:ext cx="2880744" cy="5417385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800">
                <a:solidFill>
                  <a:srgbClr val="002D62"/>
                </a:solidFill>
              </a:rPr>
              <a:t>‹#›</a:t>
            </a:fld>
            <a:endParaRPr b="1" sz="800">
              <a:solidFill>
                <a:srgbClr val="002D62"/>
              </a:solidFill>
            </a:endParaRPr>
          </a:p>
        </p:txBody>
      </p:sp>
      <p:grpSp>
        <p:nvGrpSpPr>
          <p:cNvPr id="104" name="Google Shape;104;p16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105" name="Google Shape;105;p16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16"/>
          <p:cNvSpPr txBox="1"/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</p:spPr>
        <p:txBody>
          <a:bodyPr anchorCtr="0" anchor="t" bIns="91425" lIns="504000" spcFirstLastPara="1" rIns="252000" wrap="square" tIns="504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b="1" sz="25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113" name="Google Shape;113;p16"/>
          <p:cNvSpPr txBox="1"/>
          <p:nvPr>
            <p:ph idx="1" type="body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</p:spPr>
        <p:txBody>
          <a:bodyPr anchorCtr="0" anchor="t" bIns="91425" lIns="504000" spcFirstLastPara="1" rIns="504000" wrap="square" tIns="91425">
            <a:normAutofit/>
          </a:bodyPr>
          <a:lstStyle>
            <a:lvl1pPr indent="-361950" lvl="0" marL="457200">
              <a:spcBef>
                <a:spcPts val="750"/>
              </a:spcBef>
              <a:spcAft>
                <a:spcPts val="0"/>
              </a:spcAft>
              <a:buClr>
                <a:srgbClr val="002D62"/>
              </a:buClr>
              <a:buSzPts val="2100"/>
              <a:buChar char="•"/>
              <a:defRPr>
                <a:solidFill>
                  <a:srgbClr val="002D62"/>
                </a:solidFill>
              </a:defRPr>
            </a:lvl1pPr>
            <a:lvl2pPr indent="-342900" lvl="1" marL="9144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>
                <a:solidFill>
                  <a:srgbClr val="002D62"/>
                </a:solidFill>
              </a:defRPr>
            </a:lvl2pPr>
            <a:lvl3pPr indent="-323850" lvl="2" marL="13716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500"/>
              <a:buChar char="•"/>
              <a:defRPr>
                <a:solidFill>
                  <a:srgbClr val="002D62"/>
                </a:solidFill>
              </a:defRPr>
            </a:lvl3pPr>
            <a:lvl4pPr indent="-314325" lvl="3" marL="18288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Char char="•"/>
              <a:defRPr>
                <a:solidFill>
                  <a:srgbClr val="002D62"/>
                </a:solidFill>
              </a:defRPr>
            </a:lvl4pPr>
            <a:lvl5pPr indent="-314325" lvl="4" marL="22860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Char char="•"/>
              <a:defRPr>
                <a:solidFill>
                  <a:srgbClr val="002D62"/>
                </a:solidFill>
              </a:defRPr>
            </a:lvl5pPr>
            <a:lvl6pPr indent="-314325" lvl="5" marL="27432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Char char="•"/>
              <a:defRPr>
                <a:solidFill>
                  <a:srgbClr val="002D62"/>
                </a:solidFill>
              </a:defRPr>
            </a:lvl6pPr>
            <a:lvl7pPr indent="-314325" lvl="6" marL="32004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Char char="•"/>
              <a:defRPr>
                <a:solidFill>
                  <a:srgbClr val="002D62"/>
                </a:solidFill>
              </a:defRPr>
            </a:lvl7pPr>
            <a:lvl8pPr indent="-314325" lvl="7" marL="36576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Char char="•"/>
              <a:defRPr>
                <a:solidFill>
                  <a:srgbClr val="002D62"/>
                </a:solidFill>
              </a:defRPr>
            </a:lvl8pPr>
            <a:lvl9pPr indent="-314325" lvl="8" marL="41148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Char char="•"/>
              <a:defRPr>
                <a:solidFill>
                  <a:srgbClr val="002D62"/>
                </a:solidFill>
              </a:defRPr>
            </a:lvl9pPr>
          </a:lstStyle>
          <a:p/>
        </p:txBody>
      </p:sp>
      <p:sp>
        <p:nvSpPr>
          <p:cNvPr id="114" name="Google Shape;114;p16"/>
          <p:cNvSpPr txBox="1"/>
          <p:nvPr/>
        </p:nvSpPr>
        <p:spPr>
          <a:xfrm>
            <a:off x="226500" y="4754925"/>
            <a:ext cx="3881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002D62"/>
                </a:solidFill>
              </a:rPr>
              <a:t>Scientific &amp; Technological Expertise Department </a:t>
            </a:r>
            <a:endParaRPr sz="8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002D62"/>
                </a:solidFill>
              </a:rPr>
              <a:t>Internal Presentation - 2025</a:t>
            </a:r>
            <a:endParaRPr sz="8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- 1">
  <p:cSld name="TITLE_3_1">
    <p:bg>
      <p:bgPr>
        <a:solidFill>
          <a:schemeClr val="lt1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 rot="1033734">
            <a:off x="407456" y="-69281"/>
            <a:ext cx="2880744" cy="5417385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800">
                <a:solidFill>
                  <a:srgbClr val="002D62"/>
                </a:solidFill>
              </a:rPr>
              <a:t>‹#›</a:t>
            </a:fld>
            <a:endParaRPr b="1" sz="800">
              <a:solidFill>
                <a:srgbClr val="002D62"/>
              </a:solidFill>
            </a:endParaRPr>
          </a:p>
        </p:txBody>
      </p:sp>
      <p:grpSp>
        <p:nvGrpSpPr>
          <p:cNvPr id="118" name="Google Shape;118;p17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119" name="Google Shape;119;p17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7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7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17"/>
          <p:cNvSpPr txBox="1"/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</p:spPr>
        <p:txBody>
          <a:bodyPr anchorCtr="0" anchor="t" bIns="91425" lIns="504000" spcFirstLastPara="1" rIns="252000" wrap="square" tIns="504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b="1" sz="25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127" name="Google Shape;127;p17"/>
          <p:cNvSpPr txBox="1"/>
          <p:nvPr>
            <p:ph idx="1" type="body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</p:spPr>
        <p:txBody>
          <a:bodyPr anchorCtr="0" anchor="t" bIns="91425" lIns="504000" spcFirstLastPara="1" rIns="504000" wrap="square" tIns="91425">
            <a:normAutofit/>
          </a:bodyPr>
          <a:lstStyle>
            <a:lvl1pPr indent="-361950" lvl="0" marL="457200">
              <a:spcBef>
                <a:spcPts val="750"/>
              </a:spcBef>
              <a:spcAft>
                <a:spcPts val="0"/>
              </a:spcAft>
              <a:buClr>
                <a:srgbClr val="002D62"/>
              </a:buClr>
              <a:buSzPts val="2100"/>
              <a:buChar char="•"/>
              <a:defRPr>
                <a:solidFill>
                  <a:srgbClr val="002D62"/>
                </a:solidFill>
              </a:defRPr>
            </a:lvl1pPr>
            <a:lvl2pPr indent="-342900" lvl="1" marL="9144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>
                <a:solidFill>
                  <a:srgbClr val="002D62"/>
                </a:solidFill>
              </a:defRPr>
            </a:lvl2pPr>
            <a:lvl3pPr indent="-323850" lvl="2" marL="13716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500"/>
              <a:buChar char="•"/>
              <a:defRPr>
                <a:solidFill>
                  <a:srgbClr val="002D62"/>
                </a:solidFill>
              </a:defRPr>
            </a:lvl3pPr>
            <a:lvl4pPr indent="-314325" lvl="3" marL="18288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Char char="•"/>
              <a:defRPr>
                <a:solidFill>
                  <a:srgbClr val="002D62"/>
                </a:solidFill>
              </a:defRPr>
            </a:lvl4pPr>
            <a:lvl5pPr indent="-314325" lvl="4" marL="22860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Char char="•"/>
              <a:defRPr>
                <a:solidFill>
                  <a:srgbClr val="002D62"/>
                </a:solidFill>
              </a:defRPr>
            </a:lvl5pPr>
            <a:lvl6pPr indent="-314325" lvl="5" marL="27432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Char char="•"/>
              <a:defRPr>
                <a:solidFill>
                  <a:srgbClr val="002D62"/>
                </a:solidFill>
              </a:defRPr>
            </a:lvl6pPr>
            <a:lvl7pPr indent="-314325" lvl="6" marL="32004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Char char="•"/>
              <a:defRPr>
                <a:solidFill>
                  <a:srgbClr val="002D62"/>
                </a:solidFill>
              </a:defRPr>
            </a:lvl7pPr>
            <a:lvl8pPr indent="-314325" lvl="7" marL="36576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Char char="•"/>
              <a:defRPr>
                <a:solidFill>
                  <a:srgbClr val="002D62"/>
                </a:solidFill>
              </a:defRPr>
            </a:lvl8pPr>
            <a:lvl9pPr indent="-314325" lvl="8" marL="4114800">
              <a:spcBef>
                <a:spcPts val="375"/>
              </a:spcBef>
              <a:spcAft>
                <a:spcPts val="0"/>
              </a:spcAft>
              <a:buClr>
                <a:srgbClr val="002D62"/>
              </a:buClr>
              <a:buSzPts val="1350"/>
              <a:buChar char="•"/>
              <a:defRPr>
                <a:solidFill>
                  <a:srgbClr val="002D62"/>
                </a:solidFill>
              </a:defRPr>
            </a:lvl9pPr>
          </a:lstStyle>
          <a:p/>
        </p:txBody>
      </p:sp>
      <p:sp>
        <p:nvSpPr>
          <p:cNvPr id="128" name="Google Shape;128;p17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2D62"/>
                </a:solidFill>
              </a:rPr>
              <a:t>MC2 team presentation October 2024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- 7">
  <p:cSld name="TITLE_1_1_1_2_1_1_1_1"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/>
          <p:nvPr/>
        </p:nvSpPr>
        <p:spPr>
          <a:xfrm rot="-6033661">
            <a:off x="4090263" y="173821"/>
            <a:ext cx="5175190" cy="4757086"/>
          </a:xfrm>
          <a:custGeom>
            <a:rect b="b" l="l" r="r" t="t"/>
            <a:pathLst>
              <a:path extrusionOk="0" h="6341020" w="6898338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05C3DD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8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800">
                <a:solidFill>
                  <a:srgbClr val="002D62"/>
                </a:solidFill>
              </a:rPr>
              <a:t>‹#›</a:t>
            </a:fld>
            <a:endParaRPr b="1" sz="800">
              <a:solidFill>
                <a:srgbClr val="002D62"/>
              </a:solidFill>
            </a:endParaRPr>
          </a:p>
        </p:txBody>
      </p:sp>
      <p:grpSp>
        <p:nvGrpSpPr>
          <p:cNvPr id="132" name="Google Shape;132;p18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133" name="Google Shape;133;p18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18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002D62"/>
                </a:solidFill>
              </a:rPr>
              <a:t>MC2 team presentation October 2024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s" type="obj">
  <p:cSld name="OBJECT"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"/>
              <a:buNone/>
              <a:defRPr b="1" i="0" sz="2500" cap="none">
                <a:solidFill>
                  <a:srgbClr val="002D6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0"/>
          <p:cNvSpPr txBox="1"/>
          <p:nvPr/>
        </p:nvSpPr>
        <p:spPr>
          <a:xfrm>
            <a:off x="6670429" y="4906473"/>
            <a:ext cx="223068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106" y="4995693"/>
            <a:ext cx="1077200" cy="9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 title="Slide banner 4_3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33595"/>
            <a:ext cx="9144003" cy="70991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/>
          <p:nvPr/>
        </p:nvSpPr>
        <p:spPr>
          <a:xfrm>
            <a:off x="7597350" y="103825"/>
            <a:ext cx="1173300" cy="778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61590" y="103832"/>
            <a:ext cx="1139544" cy="433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s" type="twoObj">
  <p:cSld name="TWO_OBJECTS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/>
          <p:nvPr/>
        </p:nvSpPr>
        <p:spPr>
          <a:xfrm>
            <a:off x="0" y="4954544"/>
            <a:ext cx="9144000" cy="189000"/>
          </a:xfrm>
          <a:prstGeom prst="rect">
            <a:avLst/>
          </a:prstGeom>
          <a:solidFill>
            <a:srgbClr val="00AEEF"/>
          </a:solidFill>
          <a:ln cap="flat" cmpd="sng" w="9525">
            <a:solidFill>
              <a:srgbClr val="00AE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1"/>
          <p:cNvSpPr txBox="1"/>
          <p:nvPr>
            <p:ph type="title"/>
          </p:nvPr>
        </p:nvSpPr>
        <p:spPr>
          <a:xfrm>
            <a:off x="408359" y="251225"/>
            <a:ext cx="6820063" cy="615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EF0"/>
              </a:buClr>
              <a:buSzPts val="2500"/>
              <a:buFont typeface="Arial"/>
              <a:buNone/>
              <a:defRPr b="1" sz="2500" cap="none">
                <a:solidFill>
                  <a:srgbClr val="00AEF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1"/>
          <p:cNvSpPr txBox="1"/>
          <p:nvPr>
            <p:ph idx="1" type="body"/>
          </p:nvPr>
        </p:nvSpPr>
        <p:spPr>
          <a:xfrm>
            <a:off x="418124" y="1067991"/>
            <a:ext cx="4038600" cy="37457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SzPts val="2200"/>
              <a:buFont typeface="Noto Sans Symbols"/>
              <a:buChar char="▪"/>
              <a:defRPr sz="2200"/>
            </a:lvl1pPr>
            <a:lvl2pPr indent="-342900" lvl="1" marL="9144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−"/>
              <a:defRPr sz="1800"/>
            </a:lvl2pPr>
            <a:lvl3pPr indent="-330200" lvl="2" marL="1371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▪"/>
              <a:defRPr sz="1600"/>
            </a:lvl3pPr>
            <a:lvl4pPr indent="-330200" lvl="3" marL="18288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−"/>
              <a:defRPr sz="1600"/>
            </a:lvl4pPr>
            <a:lvl5pPr indent="-330200" lvl="4" marL="22860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▪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56" name="Google Shape;156;p21"/>
          <p:cNvSpPr txBox="1"/>
          <p:nvPr>
            <p:ph idx="2" type="body"/>
          </p:nvPr>
        </p:nvSpPr>
        <p:spPr>
          <a:xfrm>
            <a:off x="4609128" y="1067991"/>
            <a:ext cx="3846543" cy="37457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110000"/>
              </a:lnSpc>
              <a:spcBef>
                <a:spcPts val="440"/>
              </a:spcBef>
              <a:spcAft>
                <a:spcPts val="0"/>
              </a:spcAft>
              <a:buSzPts val="2200"/>
              <a:buFont typeface="Noto Sans Symbols"/>
              <a:buChar char="▪"/>
              <a:defRPr sz="2200"/>
            </a:lvl1pPr>
            <a:lvl2pPr indent="-342900" lvl="1" marL="9144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−"/>
              <a:defRPr sz="1800"/>
            </a:lvl2pPr>
            <a:lvl3pPr indent="-330200" lvl="2" marL="1371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▪"/>
              <a:defRPr sz="1600"/>
            </a:lvl3pPr>
            <a:lvl4pPr indent="-330200" lvl="3" marL="18288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−"/>
              <a:defRPr sz="1600"/>
            </a:lvl4pPr>
            <a:lvl5pPr indent="-330200" lvl="4" marL="22860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▪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57" name="Google Shape;157;p21"/>
          <p:cNvSpPr txBox="1"/>
          <p:nvPr/>
        </p:nvSpPr>
        <p:spPr>
          <a:xfrm>
            <a:off x="6670429" y="4906473"/>
            <a:ext cx="223068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1"/>
          <p:cNvSpPr/>
          <p:nvPr/>
        </p:nvSpPr>
        <p:spPr>
          <a:xfrm>
            <a:off x="-4395" y="231867"/>
            <a:ext cx="72000" cy="6506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106" y="4995693"/>
            <a:ext cx="1077200" cy="9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/>
          <p:nvPr/>
        </p:nvSpPr>
        <p:spPr>
          <a:xfrm>
            <a:off x="0" y="4954544"/>
            <a:ext cx="9144000" cy="189000"/>
          </a:xfrm>
          <a:prstGeom prst="rect">
            <a:avLst/>
          </a:prstGeom>
          <a:solidFill>
            <a:srgbClr val="00AEEF"/>
          </a:solidFill>
          <a:ln cap="flat" cmpd="sng" w="9525">
            <a:solidFill>
              <a:srgbClr val="00AE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2"/>
          <p:cNvSpPr txBox="1"/>
          <p:nvPr>
            <p:ph type="title"/>
          </p:nvPr>
        </p:nvSpPr>
        <p:spPr>
          <a:xfrm>
            <a:off x="408359" y="251103"/>
            <a:ext cx="6820063" cy="615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AEF0"/>
              </a:buClr>
              <a:buSzPts val="2500"/>
              <a:buFont typeface="Arial"/>
              <a:buNone/>
              <a:defRPr b="1" i="0" sz="2500" cap="none">
                <a:solidFill>
                  <a:srgbClr val="00AEF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22"/>
          <p:cNvSpPr txBox="1"/>
          <p:nvPr/>
        </p:nvSpPr>
        <p:spPr>
          <a:xfrm>
            <a:off x="6670429" y="4906473"/>
            <a:ext cx="223068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2"/>
          <p:cNvSpPr/>
          <p:nvPr/>
        </p:nvSpPr>
        <p:spPr>
          <a:xfrm>
            <a:off x="-4395" y="231867"/>
            <a:ext cx="72000" cy="65065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106" y="4995693"/>
            <a:ext cx="1077200" cy="9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 type="blank">
  <p:cSld name="BLANK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/>
          <p:nvPr/>
        </p:nvSpPr>
        <p:spPr>
          <a:xfrm>
            <a:off x="0" y="4954544"/>
            <a:ext cx="9144000" cy="189000"/>
          </a:xfrm>
          <a:prstGeom prst="rect">
            <a:avLst/>
          </a:prstGeom>
          <a:solidFill>
            <a:srgbClr val="00AEEF"/>
          </a:solidFill>
          <a:ln cap="flat" cmpd="sng" w="9525">
            <a:solidFill>
              <a:srgbClr val="00AE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3"/>
          <p:cNvSpPr txBox="1"/>
          <p:nvPr/>
        </p:nvSpPr>
        <p:spPr>
          <a:xfrm>
            <a:off x="6670429" y="4906473"/>
            <a:ext cx="223068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106" y="4995693"/>
            <a:ext cx="1077200" cy="9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/>
          <p:nvPr>
            <p:ph idx="2" type="pic"/>
          </p:nvPr>
        </p:nvSpPr>
        <p:spPr>
          <a:xfrm>
            <a:off x="-361" y="1044180"/>
            <a:ext cx="8387999" cy="3563999"/>
          </a:xfrm>
          <a:prstGeom prst="rect">
            <a:avLst/>
          </a:prstGeom>
          <a:solidFill>
            <a:srgbClr val="C8EFFE"/>
          </a:solidFill>
          <a:ln>
            <a:noFill/>
          </a:ln>
        </p:spPr>
      </p:sp>
      <p:sp>
        <p:nvSpPr>
          <p:cNvPr id="172" name="Google Shape;172;p24"/>
          <p:cNvSpPr txBox="1"/>
          <p:nvPr>
            <p:ph type="ctrTitle"/>
          </p:nvPr>
        </p:nvSpPr>
        <p:spPr>
          <a:xfrm>
            <a:off x="5" y="1509713"/>
            <a:ext cx="6587999" cy="1215000"/>
          </a:xfrm>
          <a:prstGeom prst="rect">
            <a:avLst/>
          </a:prstGeom>
          <a:solidFill>
            <a:schemeClr val="accent1">
              <a:alpha val="94901"/>
            </a:schemeClr>
          </a:solidFill>
          <a:ln>
            <a:noFill/>
          </a:ln>
        </p:spPr>
        <p:txBody>
          <a:bodyPr anchorCtr="0" anchor="ctr" bIns="180000" lIns="540000" spcFirstLastPara="1" rIns="180000" wrap="square" tIns="18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1" sz="3200" cap="non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4"/>
          <p:cNvSpPr txBox="1"/>
          <p:nvPr>
            <p:ph idx="1" type="subTitle"/>
          </p:nvPr>
        </p:nvSpPr>
        <p:spPr>
          <a:xfrm>
            <a:off x="5" y="2771533"/>
            <a:ext cx="6587999" cy="321875"/>
          </a:xfrm>
          <a:prstGeom prst="rect">
            <a:avLst/>
          </a:prstGeom>
          <a:solidFill>
            <a:schemeClr val="accent1">
              <a:alpha val="94901"/>
            </a:schemeClr>
          </a:solidFill>
          <a:ln>
            <a:noFill/>
          </a:ln>
        </p:spPr>
        <p:txBody>
          <a:bodyPr anchorCtr="0" anchor="ctr" bIns="180000" lIns="540000" spcFirstLastPara="1" rIns="180000" wrap="square" tIns="180000">
            <a:noAutofit/>
          </a:bodyPr>
          <a:lstStyle>
            <a:lvl1pPr lvl="0" algn="l">
              <a:spcBef>
                <a:spcPts val="260"/>
              </a:spcBef>
              <a:spcAft>
                <a:spcPts val="0"/>
              </a:spcAft>
              <a:buSzPts val="1300"/>
              <a:buNone/>
              <a:defRPr b="1" sz="1300" cap="none">
                <a:solidFill>
                  <a:srgbClr val="FFFFFF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919292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919292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919292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919292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19292"/>
              </a:buClr>
              <a:buSzPts val="2000"/>
              <a:buNone/>
              <a:defRPr>
                <a:solidFill>
                  <a:srgbClr val="919292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19292"/>
              </a:buClr>
              <a:buSzPts val="2000"/>
              <a:buNone/>
              <a:defRPr>
                <a:solidFill>
                  <a:srgbClr val="919292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19292"/>
              </a:buClr>
              <a:buSzPts val="2000"/>
              <a:buNone/>
              <a:defRPr>
                <a:solidFill>
                  <a:srgbClr val="919292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19292"/>
              </a:buClr>
              <a:buSzPts val="2000"/>
              <a:buNone/>
              <a:defRPr>
                <a:solidFill>
                  <a:srgbClr val="919292"/>
                </a:solidFill>
              </a:defRPr>
            </a:lvl9pPr>
          </a:lstStyle>
          <a:p/>
        </p:txBody>
      </p:sp>
      <p:sp>
        <p:nvSpPr>
          <p:cNvPr id="174" name="Google Shape;174;p24"/>
          <p:cNvSpPr/>
          <p:nvPr/>
        </p:nvSpPr>
        <p:spPr>
          <a:xfrm>
            <a:off x="9071999" y="1521224"/>
            <a:ext cx="72000" cy="1215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4"/>
          <p:cNvSpPr/>
          <p:nvPr>
            <p:ph idx="3" type="pic"/>
          </p:nvPr>
        </p:nvSpPr>
        <p:spPr>
          <a:xfrm>
            <a:off x="6736637" y="3414889"/>
            <a:ext cx="2047005" cy="1485902"/>
          </a:xfrm>
          <a:prstGeom prst="rect">
            <a:avLst/>
          </a:prstGeom>
          <a:solidFill>
            <a:srgbClr val="92E1FF"/>
          </a:solidFill>
          <a:ln cap="flat" cmpd="sng" w="635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pic>
        <p:nvPicPr>
          <p:cNvPr id="176" name="Google Shape;17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4080" y="4748400"/>
            <a:ext cx="1436458" cy="152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re seul">
  <p:cSld name="1_Titre seul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idx="1" type="body"/>
          </p:nvPr>
        </p:nvSpPr>
        <p:spPr>
          <a:xfrm>
            <a:off x="618171" y="293001"/>
            <a:ext cx="78972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25"/>
          <p:cNvSpPr txBox="1"/>
          <p:nvPr>
            <p:ph idx="2" type="body"/>
          </p:nvPr>
        </p:nvSpPr>
        <p:spPr>
          <a:xfrm>
            <a:off x="630327" y="1577609"/>
            <a:ext cx="789720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Noto Sans Symbols"/>
              <a:buChar char="▪"/>
              <a:defRPr b="0" i="0" sz="2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B1C"/>
              </a:buClr>
              <a:buSzPts val="1500"/>
              <a:buFont typeface="Noto Sans Symbols"/>
              <a:buChar char="⮚"/>
              <a:defRPr b="0" i="0" sz="15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B1C"/>
              </a:buClr>
              <a:buSzPts val="1300"/>
              <a:buFont typeface="Noto Sans Symbols"/>
              <a:buChar char="▪"/>
              <a:defRPr b="0" i="0" sz="13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25"/>
          <p:cNvSpPr txBox="1"/>
          <p:nvPr>
            <p:ph idx="3" type="body"/>
          </p:nvPr>
        </p:nvSpPr>
        <p:spPr>
          <a:xfrm>
            <a:off x="630327" y="3172436"/>
            <a:ext cx="7897200" cy="13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Noto Sans Symbols"/>
              <a:buChar char="▪"/>
              <a:defRPr b="0" i="0" sz="2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B1C"/>
              </a:buClr>
              <a:buSzPts val="1500"/>
              <a:buFont typeface="Noto Sans Symbols"/>
              <a:buChar char="⮚"/>
              <a:defRPr b="0" i="0" sz="15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B1C"/>
              </a:buClr>
              <a:buSzPts val="1300"/>
              <a:buFont typeface="Noto Sans Symbols"/>
              <a:buChar char="▪"/>
              <a:defRPr b="0" i="0" sz="13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eux contenus">
  <p:cSld name="1_Deux contenus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/>
          <p:nvPr>
            <p:ph idx="1" type="body"/>
          </p:nvPr>
        </p:nvSpPr>
        <p:spPr>
          <a:xfrm>
            <a:off x="608611" y="327434"/>
            <a:ext cx="78972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3" name="Google Shape;183;p26"/>
          <p:cNvSpPr txBox="1"/>
          <p:nvPr>
            <p:ph idx="2" type="body"/>
          </p:nvPr>
        </p:nvSpPr>
        <p:spPr>
          <a:xfrm>
            <a:off x="608613" y="1217531"/>
            <a:ext cx="3884100" cy="27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Noto Sans Symbols"/>
              <a:buChar char="▪"/>
              <a:defRPr b="0" i="0" sz="2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B1C"/>
              </a:buClr>
              <a:buSzPts val="1500"/>
              <a:buFont typeface="Noto Sans Symbols"/>
              <a:buChar char="⮚"/>
              <a:defRPr b="0" i="0" sz="15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B1C"/>
              </a:buClr>
              <a:buSzPts val="1300"/>
              <a:buFont typeface="Noto Sans Symbols"/>
              <a:buChar char="▪"/>
              <a:defRPr b="0" i="0" sz="13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26"/>
          <p:cNvSpPr txBox="1"/>
          <p:nvPr>
            <p:ph idx="3" type="body"/>
          </p:nvPr>
        </p:nvSpPr>
        <p:spPr>
          <a:xfrm>
            <a:off x="4572002" y="1217531"/>
            <a:ext cx="3933900" cy="27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Noto Sans Symbols"/>
              <a:buChar char="▪"/>
              <a:defRPr b="0" i="0" sz="2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B1C"/>
              </a:buClr>
              <a:buSzPts val="1500"/>
              <a:buFont typeface="Noto Sans Symbols"/>
              <a:buChar char="⮚"/>
              <a:defRPr b="0" i="0" sz="15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CB1C"/>
              </a:buClr>
              <a:buSzPts val="1300"/>
              <a:buFont typeface="Noto Sans Symbols"/>
              <a:buChar char="▪"/>
              <a:defRPr b="0" i="0" sz="1300" u="none" cap="none" strike="noStrik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apositive de titre">
  <p:cSld name="1_Diapositive de titre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>
            <p:ph idx="1" type="body"/>
          </p:nvPr>
        </p:nvSpPr>
        <p:spPr>
          <a:xfrm>
            <a:off x="807114" y="1254495"/>
            <a:ext cx="75393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AEDC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81AED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27"/>
          <p:cNvSpPr txBox="1"/>
          <p:nvPr>
            <p:ph idx="2" type="body"/>
          </p:nvPr>
        </p:nvSpPr>
        <p:spPr>
          <a:xfrm>
            <a:off x="809253" y="2490126"/>
            <a:ext cx="75393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4866C"/>
              </a:buClr>
              <a:buSzPts val="3300"/>
              <a:buFont typeface="Arial"/>
              <a:buNone/>
              <a:defRPr b="0" i="0" sz="3300" u="none" cap="none" strike="noStrike">
                <a:solidFill>
                  <a:srgbClr val="F4866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p27"/>
          <p:cNvSpPr txBox="1"/>
          <p:nvPr>
            <p:ph idx="3" type="body"/>
          </p:nvPr>
        </p:nvSpPr>
        <p:spPr>
          <a:xfrm>
            <a:off x="809251" y="3349757"/>
            <a:ext cx="75393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F5A55E"/>
              </a:buClr>
              <a:buSzPts val="1400"/>
              <a:buFont typeface="Arial"/>
              <a:buNone/>
              <a:defRPr b="0" i="1" sz="1400" u="none" cap="none" strike="noStrike">
                <a:solidFill>
                  <a:srgbClr val="F5A55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9" name="Google Shape;189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56603"/>
            <a:ext cx="993447" cy="72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1836" y="75605"/>
            <a:ext cx="777772" cy="8057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" name="Google Shape;191;p27"/>
          <p:cNvCxnSpPr/>
          <p:nvPr/>
        </p:nvCxnSpPr>
        <p:spPr>
          <a:xfrm>
            <a:off x="-6689" y="120945"/>
            <a:ext cx="1070400" cy="0"/>
          </a:xfrm>
          <a:prstGeom prst="straightConnector1">
            <a:avLst/>
          </a:prstGeom>
          <a:noFill/>
          <a:ln cap="flat" cmpd="sng" w="19050">
            <a:solidFill>
              <a:srgbClr val="81AED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2" name="Google Shape;192;p27"/>
          <p:cNvCxnSpPr/>
          <p:nvPr/>
        </p:nvCxnSpPr>
        <p:spPr>
          <a:xfrm>
            <a:off x="1671972" y="392361"/>
            <a:ext cx="7472100" cy="0"/>
          </a:xfrm>
          <a:prstGeom prst="straightConnector1">
            <a:avLst/>
          </a:prstGeom>
          <a:noFill/>
          <a:ln cap="flat" cmpd="sng" w="19050">
            <a:solidFill>
              <a:srgbClr val="F4866C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apositive de titre">
  <p:cSld name="2_Diapositive de titre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>
            <p:ph idx="1" type="body"/>
          </p:nvPr>
        </p:nvSpPr>
        <p:spPr>
          <a:xfrm>
            <a:off x="807114" y="2070267"/>
            <a:ext cx="7539300" cy="72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1100" lIns="62200" spcFirstLastPara="1" rIns="62200" wrap="square" tIns="3110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3F4EB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3F4E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115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115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115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5" name="Google Shape;195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99926"/>
            <a:ext cx="2689958" cy="72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0552" y="99926"/>
            <a:ext cx="993447" cy="724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- 8">
  <p:cSld name="TITLE_1_1_1_1_1_1_1_1_1">
    <p:bg>
      <p:bgPr>
        <a:solidFill>
          <a:schemeClr val="lt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/>
          <p:nvPr/>
        </p:nvSpPr>
        <p:spPr>
          <a:xfrm flipH="1" rot="-1033734">
            <a:off x="6719056" y="-69281"/>
            <a:ext cx="2880744" cy="5417385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05C3DD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9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800">
                <a:solidFill>
                  <a:srgbClr val="002D62"/>
                </a:solidFill>
              </a:rPr>
              <a:t>‹#›</a:t>
            </a:fld>
            <a:endParaRPr b="1" sz="800">
              <a:solidFill>
                <a:srgbClr val="002D62"/>
              </a:solidFill>
            </a:endParaRPr>
          </a:p>
        </p:txBody>
      </p:sp>
      <p:grpSp>
        <p:nvGrpSpPr>
          <p:cNvPr id="200" name="Google Shape;200;p29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201" name="Google Shape;201;p29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29"/>
          <p:cNvSpPr txBox="1"/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</p:spPr>
        <p:txBody>
          <a:bodyPr anchorCtr="0" anchor="t" bIns="91425" lIns="504000" spcFirstLastPara="1" rIns="252000" wrap="square" tIns="504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b="1" sz="25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09" name="Google Shape;209;p29"/>
          <p:cNvSpPr txBox="1"/>
          <p:nvPr>
            <p:ph idx="1" type="body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</p:spPr>
        <p:txBody>
          <a:bodyPr anchorCtr="0" anchor="t" bIns="91425" lIns="504000" spcFirstLastPara="1" rIns="504000" wrap="square" tIns="91425">
            <a:normAutofit/>
          </a:bodyPr>
          <a:lstStyle>
            <a:lvl1pPr indent="-381000" lvl="0" marL="457200">
              <a:spcBef>
                <a:spcPts val="480"/>
              </a:spcBef>
              <a:spcAft>
                <a:spcPts val="0"/>
              </a:spcAft>
              <a:buClr>
                <a:srgbClr val="002D62"/>
              </a:buClr>
              <a:buSzPts val="2400"/>
              <a:buChar char="•"/>
              <a:defRPr>
                <a:solidFill>
                  <a:srgbClr val="002D62"/>
                </a:solidFill>
              </a:defRPr>
            </a:lvl1pPr>
            <a:lvl2pPr indent="-355600" lvl="1" marL="9144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2pPr>
            <a:lvl3pPr indent="-342900" lvl="2" marL="1371600">
              <a:spcBef>
                <a:spcPts val="360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>
                <a:solidFill>
                  <a:srgbClr val="002D62"/>
                </a:solidFill>
              </a:defRPr>
            </a:lvl3pPr>
            <a:lvl4pPr indent="-330200" lvl="3" marL="1828800">
              <a:spcBef>
                <a:spcPts val="320"/>
              </a:spcBef>
              <a:spcAft>
                <a:spcPts val="0"/>
              </a:spcAft>
              <a:buClr>
                <a:srgbClr val="002D62"/>
              </a:buClr>
              <a:buSzPts val="1600"/>
              <a:buChar char="•"/>
              <a:defRPr>
                <a:solidFill>
                  <a:srgbClr val="002D62"/>
                </a:solidFill>
              </a:defRPr>
            </a:lvl4pPr>
            <a:lvl5pPr indent="-330200" lvl="4" marL="2286000">
              <a:spcBef>
                <a:spcPts val="320"/>
              </a:spcBef>
              <a:spcAft>
                <a:spcPts val="0"/>
              </a:spcAft>
              <a:buClr>
                <a:srgbClr val="002D62"/>
              </a:buClr>
              <a:buSzPts val="1600"/>
              <a:buChar char="•"/>
              <a:defRPr>
                <a:solidFill>
                  <a:srgbClr val="002D62"/>
                </a:solidFill>
              </a:defRPr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9pPr>
          </a:lstStyle>
          <a:p/>
        </p:txBody>
      </p:sp>
      <p:sp>
        <p:nvSpPr>
          <p:cNvPr id="210" name="Google Shape;210;p29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2D62"/>
                </a:solidFill>
              </a:rPr>
              <a:t>Microplastic Project DEST - </a:t>
            </a:r>
            <a:r>
              <a:rPr b="1" i="1" lang="en-US" sz="700">
                <a:solidFill>
                  <a:srgbClr val="FF0000"/>
                </a:solidFill>
              </a:rPr>
              <a:t>Property of Veolia - do not diffuse </a:t>
            </a:r>
            <a:endParaRPr b="1" i="1" sz="700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eu - 1">
  <p:cSld name="TITLE_3_1"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0"/>
          <p:cNvSpPr/>
          <p:nvPr/>
        </p:nvSpPr>
        <p:spPr>
          <a:xfrm rot="1033734">
            <a:off x="407456" y="-69281"/>
            <a:ext cx="2880744" cy="5417385"/>
          </a:xfrm>
          <a:custGeom>
            <a:rect b="b" l="l" r="r" t="t"/>
            <a:pathLst>
              <a:path extrusionOk="0" h="7211571" w="3834819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0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800">
                <a:solidFill>
                  <a:srgbClr val="002D62"/>
                </a:solidFill>
              </a:rPr>
              <a:t>‹#›</a:t>
            </a:fld>
            <a:endParaRPr b="1" sz="800">
              <a:solidFill>
                <a:srgbClr val="002D62"/>
              </a:solidFill>
            </a:endParaRPr>
          </a:p>
        </p:txBody>
      </p:sp>
      <p:grpSp>
        <p:nvGrpSpPr>
          <p:cNvPr id="214" name="Google Shape;214;p30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215" name="Google Shape;215;p30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30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30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30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30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30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30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30"/>
          <p:cNvSpPr txBox="1"/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</p:spPr>
        <p:txBody>
          <a:bodyPr anchorCtr="0" anchor="t" bIns="91425" lIns="504000" spcFirstLastPara="1" rIns="252000" wrap="square" tIns="504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b="1" sz="25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23" name="Google Shape;223;p30"/>
          <p:cNvSpPr txBox="1"/>
          <p:nvPr>
            <p:ph idx="1" type="body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</p:spPr>
        <p:txBody>
          <a:bodyPr anchorCtr="0" anchor="t" bIns="91425" lIns="504000" spcFirstLastPara="1" rIns="504000" wrap="square" tIns="91425">
            <a:normAutofit/>
          </a:bodyPr>
          <a:lstStyle>
            <a:lvl1pPr indent="-381000" lvl="0" marL="457200">
              <a:spcBef>
                <a:spcPts val="480"/>
              </a:spcBef>
              <a:spcAft>
                <a:spcPts val="0"/>
              </a:spcAft>
              <a:buClr>
                <a:srgbClr val="002D62"/>
              </a:buClr>
              <a:buSzPts val="2400"/>
              <a:buChar char="•"/>
              <a:defRPr>
                <a:solidFill>
                  <a:srgbClr val="002D62"/>
                </a:solidFill>
              </a:defRPr>
            </a:lvl1pPr>
            <a:lvl2pPr indent="-355600" lvl="1" marL="9144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2pPr>
            <a:lvl3pPr indent="-342900" lvl="2" marL="1371600">
              <a:spcBef>
                <a:spcPts val="360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>
                <a:solidFill>
                  <a:srgbClr val="002D62"/>
                </a:solidFill>
              </a:defRPr>
            </a:lvl3pPr>
            <a:lvl4pPr indent="-330200" lvl="3" marL="1828800">
              <a:spcBef>
                <a:spcPts val="320"/>
              </a:spcBef>
              <a:spcAft>
                <a:spcPts val="0"/>
              </a:spcAft>
              <a:buClr>
                <a:srgbClr val="002D62"/>
              </a:buClr>
              <a:buSzPts val="1600"/>
              <a:buChar char="•"/>
              <a:defRPr>
                <a:solidFill>
                  <a:srgbClr val="002D62"/>
                </a:solidFill>
              </a:defRPr>
            </a:lvl4pPr>
            <a:lvl5pPr indent="-330200" lvl="4" marL="2286000">
              <a:spcBef>
                <a:spcPts val="320"/>
              </a:spcBef>
              <a:spcAft>
                <a:spcPts val="0"/>
              </a:spcAft>
              <a:buClr>
                <a:srgbClr val="002D62"/>
              </a:buClr>
              <a:buSzPts val="1600"/>
              <a:buChar char="•"/>
              <a:defRPr>
                <a:solidFill>
                  <a:srgbClr val="002D62"/>
                </a:solidFill>
              </a:defRPr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9pPr>
          </a:lstStyle>
          <a:p/>
        </p:txBody>
      </p:sp>
      <p:sp>
        <p:nvSpPr>
          <p:cNvPr id="224" name="Google Shape;224;p30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002D62"/>
                </a:solidFill>
              </a:rPr>
              <a:t>Microplastics in DWP_ L BARRITAUD _ SETAC 2024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olet - 9">
  <p:cSld name="TITLE_1_1_1_1_1_1_2_1_1_1_1_1_1_1"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/>
          <p:nvPr/>
        </p:nvSpPr>
        <p:spPr>
          <a:xfrm rot="-4872443">
            <a:off x="4960854" y="-88347"/>
            <a:ext cx="4243699" cy="4721298"/>
          </a:xfrm>
          <a:custGeom>
            <a:rect b="b" l="l" r="r" t="t"/>
            <a:pathLst>
              <a:path extrusionOk="0" h="6713401" w="6034284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72583"/>
              </a:gs>
            </a:gsLst>
            <a:lin ang="300115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1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800">
                <a:solidFill>
                  <a:srgbClr val="002D62"/>
                </a:solidFill>
              </a:rPr>
              <a:t>‹#›</a:t>
            </a:fld>
            <a:endParaRPr b="1" sz="800">
              <a:solidFill>
                <a:srgbClr val="002D62"/>
              </a:solidFill>
            </a:endParaRPr>
          </a:p>
        </p:txBody>
      </p:sp>
      <p:grpSp>
        <p:nvGrpSpPr>
          <p:cNvPr id="228" name="Google Shape;228;p31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229" name="Google Shape;229;p31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31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31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31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31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31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1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p31"/>
          <p:cNvSpPr txBox="1"/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</p:spPr>
        <p:txBody>
          <a:bodyPr anchorCtr="0" anchor="t" bIns="91425" lIns="504000" spcFirstLastPara="1" rIns="252000" wrap="square" tIns="504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b="1" sz="25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37" name="Google Shape;237;p31"/>
          <p:cNvSpPr txBox="1"/>
          <p:nvPr>
            <p:ph idx="1" type="body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</p:spPr>
        <p:txBody>
          <a:bodyPr anchorCtr="0" anchor="t" bIns="91425" lIns="504000" spcFirstLastPara="1" rIns="504000" wrap="square" tIns="91425">
            <a:normAutofit/>
          </a:bodyPr>
          <a:lstStyle>
            <a:lvl1pPr indent="-381000" lvl="0" marL="457200">
              <a:spcBef>
                <a:spcPts val="480"/>
              </a:spcBef>
              <a:spcAft>
                <a:spcPts val="0"/>
              </a:spcAft>
              <a:buClr>
                <a:srgbClr val="002D62"/>
              </a:buClr>
              <a:buSzPts val="2400"/>
              <a:buChar char="•"/>
              <a:defRPr>
                <a:solidFill>
                  <a:srgbClr val="002D62"/>
                </a:solidFill>
              </a:defRPr>
            </a:lvl1pPr>
            <a:lvl2pPr indent="-355600" lvl="1" marL="9144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2pPr>
            <a:lvl3pPr indent="-342900" lvl="2" marL="1371600">
              <a:spcBef>
                <a:spcPts val="360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>
                <a:solidFill>
                  <a:srgbClr val="002D62"/>
                </a:solidFill>
              </a:defRPr>
            </a:lvl3pPr>
            <a:lvl4pPr indent="-330200" lvl="3" marL="1828800">
              <a:spcBef>
                <a:spcPts val="320"/>
              </a:spcBef>
              <a:spcAft>
                <a:spcPts val="0"/>
              </a:spcAft>
              <a:buClr>
                <a:srgbClr val="002D62"/>
              </a:buClr>
              <a:buSzPts val="1600"/>
              <a:buChar char="•"/>
              <a:defRPr>
                <a:solidFill>
                  <a:srgbClr val="002D62"/>
                </a:solidFill>
              </a:defRPr>
            </a:lvl4pPr>
            <a:lvl5pPr indent="-330200" lvl="4" marL="2286000">
              <a:spcBef>
                <a:spcPts val="320"/>
              </a:spcBef>
              <a:spcAft>
                <a:spcPts val="0"/>
              </a:spcAft>
              <a:buClr>
                <a:srgbClr val="002D62"/>
              </a:buClr>
              <a:buSzPts val="1600"/>
              <a:buChar char="•"/>
              <a:defRPr>
                <a:solidFill>
                  <a:srgbClr val="002D62"/>
                </a:solidFill>
              </a:defRPr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9pPr>
          </a:lstStyle>
          <a:p/>
        </p:txBody>
      </p:sp>
      <p:sp>
        <p:nvSpPr>
          <p:cNvPr id="238" name="Google Shape;238;p31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2D62"/>
                </a:solidFill>
              </a:rPr>
              <a:t>Microplastics in DWP_ L BARRITAUD _ SETAC 2024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Bleu marine - 2">
  <p:cSld name="TITLE_1_1_1_1_3_1_1_1_1_1_1">
    <p:bg>
      <p:bgPr>
        <a:solidFill>
          <a:schemeClr val="lt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/>
          <p:nvPr/>
        </p:nvSpPr>
        <p:spPr>
          <a:xfrm rot="1680981">
            <a:off x="521320" y="339229"/>
            <a:ext cx="4790061" cy="4999216"/>
          </a:xfrm>
          <a:custGeom>
            <a:rect b="b" l="l" r="r" t="t"/>
            <a:pathLst>
              <a:path extrusionOk="0" h="6661699" w="638299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2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800">
                <a:solidFill>
                  <a:srgbClr val="002D62"/>
                </a:solidFill>
              </a:rPr>
              <a:t>‹#›</a:t>
            </a:fld>
            <a:endParaRPr b="1" sz="800">
              <a:solidFill>
                <a:srgbClr val="002D62"/>
              </a:solidFill>
            </a:endParaRPr>
          </a:p>
        </p:txBody>
      </p:sp>
      <p:grpSp>
        <p:nvGrpSpPr>
          <p:cNvPr id="242" name="Google Shape;242;p32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243" name="Google Shape;243;p32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32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2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32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32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32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32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p32"/>
          <p:cNvSpPr txBox="1"/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</p:spPr>
        <p:txBody>
          <a:bodyPr anchorCtr="0" anchor="t" bIns="91425" lIns="504000" spcFirstLastPara="1" rIns="252000" wrap="square" tIns="504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b="1" sz="25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51" name="Google Shape;251;p32"/>
          <p:cNvSpPr txBox="1"/>
          <p:nvPr>
            <p:ph idx="1" type="body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</p:spPr>
        <p:txBody>
          <a:bodyPr anchorCtr="0" anchor="t" bIns="91425" lIns="504000" spcFirstLastPara="1" rIns="504000" wrap="square" tIns="91425">
            <a:normAutofit/>
          </a:bodyPr>
          <a:lstStyle>
            <a:lvl1pPr indent="-381000" lvl="0" marL="457200">
              <a:spcBef>
                <a:spcPts val="480"/>
              </a:spcBef>
              <a:spcAft>
                <a:spcPts val="0"/>
              </a:spcAft>
              <a:buClr>
                <a:srgbClr val="002D62"/>
              </a:buClr>
              <a:buSzPts val="2400"/>
              <a:buChar char="•"/>
              <a:defRPr>
                <a:solidFill>
                  <a:srgbClr val="002D62"/>
                </a:solidFill>
              </a:defRPr>
            </a:lvl1pPr>
            <a:lvl2pPr indent="-355600" lvl="1" marL="9144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2pPr>
            <a:lvl3pPr indent="-342900" lvl="2" marL="1371600">
              <a:spcBef>
                <a:spcPts val="360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>
                <a:solidFill>
                  <a:srgbClr val="002D62"/>
                </a:solidFill>
              </a:defRPr>
            </a:lvl3pPr>
            <a:lvl4pPr indent="-330200" lvl="3" marL="1828800">
              <a:spcBef>
                <a:spcPts val="320"/>
              </a:spcBef>
              <a:spcAft>
                <a:spcPts val="0"/>
              </a:spcAft>
              <a:buClr>
                <a:srgbClr val="002D62"/>
              </a:buClr>
              <a:buSzPts val="1600"/>
              <a:buChar char="•"/>
              <a:defRPr>
                <a:solidFill>
                  <a:srgbClr val="002D62"/>
                </a:solidFill>
              </a:defRPr>
            </a:lvl4pPr>
            <a:lvl5pPr indent="-330200" lvl="4" marL="2286000">
              <a:spcBef>
                <a:spcPts val="320"/>
              </a:spcBef>
              <a:spcAft>
                <a:spcPts val="0"/>
              </a:spcAft>
              <a:buClr>
                <a:srgbClr val="002D62"/>
              </a:buClr>
              <a:buSzPts val="1600"/>
              <a:buChar char="•"/>
              <a:defRPr>
                <a:solidFill>
                  <a:srgbClr val="002D62"/>
                </a:solidFill>
              </a:defRPr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9pPr>
          </a:lstStyle>
          <a:p/>
        </p:txBody>
      </p:sp>
      <p:sp>
        <p:nvSpPr>
          <p:cNvPr id="252" name="Google Shape;252;p32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002D62"/>
                </a:solidFill>
              </a:rPr>
              <a:t>Microplastics in DWP_ L BARRITAUD _ SETAC 2024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 Vert claire - 7">
  <p:cSld name="TITLE_1_1_1_2_1_1_1_1_1_1_1_1_1">
    <p:bg>
      <p:bgPr>
        <a:solidFill>
          <a:schemeClr val="lt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/>
          <p:nvPr/>
        </p:nvSpPr>
        <p:spPr>
          <a:xfrm rot="-6031568">
            <a:off x="4067497" y="161559"/>
            <a:ext cx="5192145" cy="4772671"/>
          </a:xfrm>
          <a:custGeom>
            <a:rect b="b" l="l" r="r" t="t"/>
            <a:pathLst>
              <a:path extrusionOk="0" h="6341020" w="6898338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3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US" sz="800">
                <a:solidFill>
                  <a:srgbClr val="002D62"/>
                </a:solidFill>
              </a:rPr>
              <a:t>‹#›</a:t>
            </a:fld>
            <a:endParaRPr b="1" sz="800">
              <a:solidFill>
                <a:srgbClr val="002D62"/>
              </a:solidFill>
            </a:endParaRPr>
          </a:p>
        </p:txBody>
      </p:sp>
      <p:grpSp>
        <p:nvGrpSpPr>
          <p:cNvPr id="256" name="Google Shape;256;p33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257" name="Google Shape;257;p33"/>
            <p:cNvSpPr/>
            <p:nvPr/>
          </p:nvSpPr>
          <p:spPr>
            <a:xfrm>
              <a:off x="5486400" y="2551113"/>
              <a:ext cx="723900" cy="722312"/>
            </a:xfrm>
            <a:custGeom>
              <a:rect b="b" l="l" r="r" t="t"/>
              <a:pathLst>
                <a:path extrusionOk="0" h="278" w="278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33"/>
            <p:cNvSpPr/>
            <p:nvPr/>
          </p:nvSpPr>
          <p:spPr>
            <a:xfrm>
              <a:off x="7126288" y="2743200"/>
              <a:ext cx="396875" cy="385762"/>
            </a:xfrm>
            <a:custGeom>
              <a:rect b="b" l="l" r="r" t="t"/>
              <a:pathLst>
                <a:path extrusionOk="0" h="148" w="152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33"/>
            <p:cNvSpPr/>
            <p:nvPr/>
          </p:nvSpPr>
          <p:spPr>
            <a:xfrm>
              <a:off x="7588250" y="2755900"/>
              <a:ext cx="260350" cy="361950"/>
            </a:xfrm>
            <a:custGeom>
              <a:rect b="b" l="l" r="r" t="t"/>
              <a:pathLst>
                <a:path extrusionOk="0" h="139" w="10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33"/>
            <p:cNvSpPr/>
            <p:nvPr/>
          </p:nvSpPr>
          <p:spPr>
            <a:xfrm>
              <a:off x="8029575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33"/>
            <p:cNvSpPr/>
            <p:nvPr/>
          </p:nvSpPr>
          <p:spPr>
            <a:xfrm>
              <a:off x="7902575" y="2755900"/>
              <a:ext cx="84137" cy="361950"/>
            </a:xfrm>
            <a:custGeom>
              <a:rect b="b" l="l" r="r" t="t"/>
              <a:pathLst>
                <a:path extrusionOk="0" h="139" w="32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33"/>
            <p:cNvSpPr/>
            <p:nvPr/>
          </p:nvSpPr>
          <p:spPr>
            <a:xfrm>
              <a:off x="6324600" y="2755900"/>
              <a:ext cx="406400" cy="361950"/>
            </a:xfrm>
            <a:custGeom>
              <a:rect b="b" l="l" r="r" t="t"/>
              <a:pathLst>
                <a:path extrusionOk="0" h="139" w="156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33"/>
            <p:cNvSpPr/>
            <p:nvPr/>
          </p:nvSpPr>
          <p:spPr>
            <a:xfrm>
              <a:off x="6751638" y="2755900"/>
              <a:ext cx="312737" cy="361950"/>
            </a:xfrm>
            <a:custGeom>
              <a:rect b="b" l="l" r="r" t="t"/>
              <a:pathLst>
                <a:path extrusionOk="0" h="139" w="12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" name="Google Shape;264;p33"/>
          <p:cNvSpPr txBox="1"/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</p:spPr>
        <p:txBody>
          <a:bodyPr anchorCtr="0" anchor="t" bIns="91425" lIns="504000" spcFirstLastPara="1" rIns="252000" wrap="square" tIns="5040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b="1" sz="25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b="1" sz="24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265" name="Google Shape;265;p33"/>
          <p:cNvSpPr txBox="1"/>
          <p:nvPr>
            <p:ph idx="1" type="body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</p:spPr>
        <p:txBody>
          <a:bodyPr anchorCtr="0" anchor="t" bIns="91425" lIns="504000" spcFirstLastPara="1" rIns="504000" wrap="square" tIns="91425">
            <a:normAutofit/>
          </a:bodyPr>
          <a:lstStyle>
            <a:lvl1pPr indent="-381000" lvl="0" marL="457200">
              <a:spcBef>
                <a:spcPts val="480"/>
              </a:spcBef>
              <a:spcAft>
                <a:spcPts val="0"/>
              </a:spcAft>
              <a:buClr>
                <a:srgbClr val="002D62"/>
              </a:buClr>
              <a:buSzPts val="2400"/>
              <a:buChar char="•"/>
              <a:defRPr>
                <a:solidFill>
                  <a:srgbClr val="002D62"/>
                </a:solidFill>
              </a:defRPr>
            </a:lvl1pPr>
            <a:lvl2pPr indent="-355600" lvl="1" marL="9144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2pPr>
            <a:lvl3pPr indent="-342900" lvl="2" marL="1371600">
              <a:spcBef>
                <a:spcPts val="360"/>
              </a:spcBef>
              <a:spcAft>
                <a:spcPts val="0"/>
              </a:spcAft>
              <a:buClr>
                <a:srgbClr val="002D62"/>
              </a:buClr>
              <a:buSzPts val="1800"/>
              <a:buChar char="•"/>
              <a:defRPr>
                <a:solidFill>
                  <a:srgbClr val="002D62"/>
                </a:solidFill>
              </a:defRPr>
            </a:lvl3pPr>
            <a:lvl4pPr indent="-330200" lvl="3" marL="1828800">
              <a:spcBef>
                <a:spcPts val="320"/>
              </a:spcBef>
              <a:spcAft>
                <a:spcPts val="0"/>
              </a:spcAft>
              <a:buClr>
                <a:srgbClr val="002D62"/>
              </a:buClr>
              <a:buSzPts val="1600"/>
              <a:buChar char="•"/>
              <a:defRPr>
                <a:solidFill>
                  <a:srgbClr val="002D62"/>
                </a:solidFill>
              </a:defRPr>
            </a:lvl4pPr>
            <a:lvl5pPr indent="-330200" lvl="4" marL="2286000">
              <a:spcBef>
                <a:spcPts val="320"/>
              </a:spcBef>
              <a:spcAft>
                <a:spcPts val="0"/>
              </a:spcAft>
              <a:buClr>
                <a:srgbClr val="002D62"/>
              </a:buClr>
              <a:buSzPts val="1600"/>
              <a:buChar char="•"/>
              <a:defRPr>
                <a:solidFill>
                  <a:srgbClr val="002D62"/>
                </a:solidFill>
              </a:defRPr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Clr>
                <a:srgbClr val="002D62"/>
              </a:buClr>
              <a:buSzPts val="2000"/>
              <a:buChar char="•"/>
              <a:defRPr>
                <a:solidFill>
                  <a:srgbClr val="002D62"/>
                </a:solidFill>
              </a:defRPr>
            </a:lvl9pPr>
          </a:lstStyle>
          <a:p/>
        </p:txBody>
      </p:sp>
      <p:sp>
        <p:nvSpPr>
          <p:cNvPr id="266" name="Google Shape;266;p33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rgbClr val="002D62"/>
                </a:solidFill>
              </a:rPr>
              <a:t>Microplastics in DWP_ L BARRITAUD _ SETAC 2024</a:t>
            </a:r>
            <a:endParaRPr sz="8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s 1">
  <p:cSld name="OBJECT_1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/>
          <p:nvPr>
            <p:ph type="title"/>
          </p:nvPr>
        </p:nvSpPr>
        <p:spPr>
          <a:xfrm>
            <a:off x="408355" y="251103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  <a:defRPr b="1" i="0" sz="2500" cap="none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34"/>
          <p:cNvSpPr txBox="1"/>
          <p:nvPr>
            <p:ph idx="1" type="body"/>
          </p:nvPr>
        </p:nvSpPr>
        <p:spPr>
          <a:xfrm>
            <a:off x="408359" y="1067991"/>
            <a:ext cx="8047200" cy="3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110000"/>
              </a:lnSpc>
              <a:spcBef>
                <a:spcPts val="1176"/>
              </a:spcBef>
              <a:spcAft>
                <a:spcPts val="0"/>
              </a:spcAft>
              <a:buSzPts val="2200"/>
              <a:buFont typeface="Noto Sans Symbols"/>
              <a:buChar char="▪"/>
              <a:defRPr sz="2200">
                <a:solidFill>
                  <a:schemeClr val="dk1"/>
                </a:solidFill>
              </a:defRPr>
            </a:lvl1pPr>
            <a:lvl2pPr indent="-342900" lvl="1" marL="914400" algn="l">
              <a:lnSpc>
                <a:spcPct val="11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−"/>
              <a:defRPr sz="1800">
                <a:solidFill>
                  <a:schemeClr val="dk1"/>
                </a:solidFill>
              </a:defRPr>
            </a:lvl2pPr>
            <a:lvl3pPr indent="-330200" lvl="2" marL="1371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▪"/>
              <a:defRPr sz="1600">
                <a:solidFill>
                  <a:schemeClr val="dk1"/>
                </a:solidFill>
              </a:defRPr>
            </a:lvl3pPr>
            <a:lvl4pPr indent="-330200" lvl="3" marL="18288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−"/>
              <a:defRPr>
                <a:solidFill>
                  <a:schemeClr val="dk1"/>
                </a:solidFill>
              </a:defRPr>
            </a:lvl4pPr>
            <a:lvl5pPr indent="-330200" lvl="4" marL="22860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Noto Sans Symbols"/>
              <a:buChar char="▪"/>
              <a:defRPr>
                <a:solidFill>
                  <a:schemeClr val="dk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0" name="Google Shape;270;p34"/>
          <p:cNvSpPr/>
          <p:nvPr/>
        </p:nvSpPr>
        <p:spPr>
          <a:xfrm>
            <a:off x="0" y="4954544"/>
            <a:ext cx="9144000" cy="189000"/>
          </a:xfrm>
          <a:prstGeom prst="rect">
            <a:avLst/>
          </a:prstGeom>
          <a:solidFill>
            <a:srgbClr val="00AEEF"/>
          </a:solidFill>
          <a:ln cap="flat" cmpd="sng" w="9525">
            <a:solidFill>
              <a:srgbClr val="00AE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4"/>
          <p:cNvSpPr txBox="1"/>
          <p:nvPr/>
        </p:nvSpPr>
        <p:spPr>
          <a:xfrm>
            <a:off x="6670429" y="4906473"/>
            <a:ext cx="223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34"/>
          <p:cNvSpPr/>
          <p:nvPr/>
        </p:nvSpPr>
        <p:spPr>
          <a:xfrm>
            <a:off x="-4395" y="231867"/>
            <a:ext cx="72000" cy="65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8106" y="4995693"/>
            <a:ext cx="1077199" cy="97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7" name="Google Shape;47;p7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3" name="Google Shape;63;p10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64" name="Google Shape;64;p1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image" Target="../media/image12.jpg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type="title"/>
          </p:nvPr>
        </p:nvSpPr>
        <p:spPr>
          <a:xfrm>
            <a:off x="408355" y="130335"/>
            <a:ext cx="6820876" cy="6154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AEF0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AEF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3" name="Google Shape;143;p19"/>
          <p:cNvSpPr txBox="1"/>
          <p:nvPr>
            <p:ph idx="1" type="body"/>
          </p:nvPr>
        </p:nvSpPr>
        <p:spPr>
          <a:xfrm>
            <a:off x="408359" y="1485901"/>
            <a:ext cx="8305433" cy="31087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41464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41464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1464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41464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41464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581730" y="0"/>
            <a:ext cx="1153915" cy="90938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simple-plastics.eu/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5" Type="http://schemas.openxmlformats.org/officeDocument/2006/relationships/image" Target="../media/image31.png"/><Relationship Id="rId6" Type="http://schemas.openxmlformats.org/officeDocument/2006/relationships/image" Target="../media/image39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i.org/10.1016/j.watres.2024.121696" TargetMode="External"/><Relationship Id="rId4" Type="http://schemas.openxmlformats.org/officeDocument/2006/relationships/image" Target="../media/image68.png"/><Relationship Id="rId5" Type="http://schemas.openxmlformats.org/officeDocument/2006/relationships/image" Target="../media/image6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png"/><Relationship Id="rId4" Type="http://schemas.openxmlformats.org/officeDocument/2006/relationships/image" Target="../media/image18.jpg"/><Relationship Id="rId5" Type="http://schemas.openxmlformats.org/officeDocument/2006/relationships/image" Target="../media/image6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jpg"/><Relationship Id="rId4" Type="http://schemas.openxmlformats.org/officeDocument/2006/relationships/image" Target="../media/image61.png"/><Relationship Id="rId5" Type="http://schemas.openxmlformats.org/officeDocument/2006/relationships/image" Target="../media/image4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8.png"/><Relationship Id="rId4" Type="http://schemas.openxmlformats.org/officeDocument/2006/relationships/image" Target="../media/image54.png"/><Relationship Id="rId5" Type="http://schemas.openxmlformats.org/officeDocument/2006/relationships/image" Target="../media/image5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4.jpg"/><Relationship Id="rId4" Type="http://schemas.openxmlformats.org/officeDocument/2006/relationships/image" Target="../media/image63.png"/><Relationship Id="rId5" Type="http://schemas.openxmlformats.org/officeDocument/2006/relationships/image" Target="../media/image60.png"/><Relationship Id="rId6" Type="http://schemas.openxmlformats.org/officeDocument/2006/relationships/image" Target="../media/image66.png"/><Relationship Id="rId7" Type="http://schemas.openxmlformats.org/officeDocument/2006/relationships/image" Target="../media/image62.png"/><Relationship Id="rId8" Type="http://schemas.openxmlformats.org/officeDocument/2006/relationships/image" Target="../media/image6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0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51.jpg"/><Relationship Id="rId5" Type="http://schemas.openxmlformats.org/officeDocument/2006/relationships/image" Target="../media/image13.png"/><Relationship Id="rId6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Relationship Id="rId4" Type="http://schemas.openxmlformats.org/officeDocument/2006/relationships/image" Target="../media/image44.png"/><Relationship Id="rId5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5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5" Type="http://schemas.openxmlformats.org/officeDocument/2006/relationships/image" Target="../media/image18.jpg"/><Relationship Id="rId6" Type="http://schemas.openxmlformats.org/officeDocument/2006/relationships/image" Target="../media/image17.png"/><Relationship Id="rId7" Type="http://schemas.openxmlformats.org/officeDocument/2006/relationships/image" Target="../media/image19.png"/><Relationship Id="rId8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jpg"/><Relationship Id="rId4" Type="http://schemas.openxmlformats.org/officeDocument/2006/relationships/image" Target="../media/image50.jpg"/><Relationship Id="rId5" Type="http://schemas.openxmlformats.org/officeDocument/2006/relationships/image" Target="../media/image26.png"/><Relationship Id="rId6" Type="http://schemas.openxmlformats.org/officeDocument/2006/relationships/image" Target="../media/image49.jpg"/><Relationship Id="rId7" Type="http://schemas.openxmlformats.org/officeDocument/2006/relationships/image" Target="../media/image30.png"/><Relationship Id="rId8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 même ùais sans microplastiques dans le verre" id="278" name="Google Shape;278;p35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0" y="0"/>
            <a:ext cx="9144000" cy="44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5"/>
          <p:cNvSpPr txBox="1"/>
          <p:nvPr/>
        </p:nvSpPr>
        <p:spPr>
          <a:xfrm>
            <a:off x="352425" y="733326"/>
            <a:ext cx="60003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75">
                <a:solidFill>
                  <a:srgbClr val="002D62"/>
                </a:solidFill>
                <a:latin typeface="Calibri"/>
                <a:ea typeface="Calibri"/>
                <a:cs typeface="Calibri"/>
                <a:sym typeface="Calibri"/>
              </a:rPr>
              <a:t>TGAC - 2&amp;3 février 2026</a:t>
            </a:r>
            <a:endParaRPr sz="1875">
              <a:solidFill>
                <a:srgbClr val="002D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75">
                <a:solidFill>
                  <a:srgbClr val="002D62"/>
                </a:solidFill>
                <a:latin typeface="Calibri"/>
                <a:ea typeface="Calibri"/>
                <a:cs typeface="Calibri"/>
                <a:sym typeface="Calibri"/>
              </a:rPr>
              <a:t>L. BARRITAUD </a:t>
            </a:r>
            <a:endParaRPr sz="1875">
              <a:solidFill>
                <a:srgbClr val="002D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5"/>
          <p:cNvSpPr txBox="1"/>
          <p:nvPr/>
        </p:nvSpPr>
        <p:spPr>
          <a:xfrm>
            <a:off x="352425" y="1912175"/>
            <a:ext cx="8248200" cy="11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300">
                <a:solidFill>
                  <a:srgbClr val="002D62"/>
                </a:solidFill>
              </a:rPr>
              <a:t>Territorial Diagnosis of microplastics from wastewater to drinking water</a:t>
            </a:r>
            <a:endParaRPr sz="3600">
              <a:solidFill>
                <a:srgbClr val="002D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4"/>
          <p:cNvSpPr/>
          <p:nvPr/>
        </p:nvSpPr>
        <p:spPr>
          <a:xfrm>
            <a:off x="4660013" y="937650"/>
            <a:ext cx="4413900" cy="3277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4" name="Google Shape;444;p44"/>
          <p:cNvSpPr/>
          <p:nvPr/>
        </p:nvSpPr>
        <p:spPr>
          <a:xfrm>
            <a:off x="70088" y="937650"/>
            <a:ext cx="4413900" cy="3277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45" name="Google Shape;445;p44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70"/>
              <a:buFont typeface="Arial"/>
              <a:buNone/>
            </a:pPr>
            <a:r>
              <a:rPr lang="en-US"/>
              <a:t>W</a:t>
            </a:r>
            <a:r>
              <a:rPr lang="en-US"/>
              <a:t>ith a robust method for MP analysis</a:t>
            </a:r>
            <a:endParaRPr/>
          </a:p>
        </p:txBody>
      </p:sp>
      <p:sp>
        <p:nvSpPr>
          <p:cNvPr id="446" name="Google Shape;446;p44"/>
          <p:cNvSpPr/>
          <p:nvPr/>
        </p:nvSpPr>
        <p:spPr>
          <a:xfrm>
            <a:off x="6078558" y="5966674"/>
            <a:ext cx="1737600" cy="299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81375" lIns="81375" spcFirstLastPara="1" rIns="81375" wrap="square" tIns="81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46">
                <a:solidFill>
                  <a:srgbClr val="00AEF0"/>
                </a:solidFill>
              </a:rPr>
              <a:t>Microscope </a:t>
            </a:r>
            <a:r>
              <a:rPr b="1" lang="en-US" sz="1246">
                <a:solidFill>
                  <a:srgbClr val="00AEF0"/>
                </a:solidFill>
              </a:rPr>
              <a:t>FTIR </a:t>
            </a:r>
            <a:endParaRPr b="1" sz="1246">
              <a:solidFill>
                <a:srgbClr val="00AEF0"/>
              </a:solidFill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645294" y="1474921"/>
            <a:ext cx="7209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75" lIns="81375" spcFirstLastPara="1" rIns="81375" wrap="square" tIns="81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46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48" name="Google Shape;448;p44"/>
          <p:cNvSpPr/>
          <p:nvPr/>
        </p:nvSpPr>
        <p:spPr>
          <a:xfrm>
            <a:off x="90931" y="3641908"/>
            <a:ext cx="2684700" cy="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75" lIns="81375" spcFirstLastPara="1" rIns="81375" wrap="square" tIns="8137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8">
                <a:solidFill>
                  <a:srgbClr val="002060"/>
                </a:solidFill>
              </a:rPr>
              <a:t>Aalborg University,  Denmark</a:t>
            </a:r>
            <a:endParaRPr sz="868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8">
                <a:solidFill>
                  <a:srgbClr val="002060"/>
                </a:solidFill>
              </a:rPr>
              <a:t>Alfred Wegener Institute, Germany</a:t>
            </a:r>
            <a:endParaRPr sz="868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1" u="sng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https://simple-plastics.eu/</a:t>
            </a:r>
            <a:endParaRPr sz="1068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2581"/>
              </a:spcBef>
              <a:spcAft>
                <a:spcPts val="0"/>
              </a:spcAft>
              <a:buNone/>
            </a:pPr>
            <a:r>
              <a:t/>
            </a:r>
            <a:endParaRPr sz="1246"/>
          </a:p>
        </p:txBody>
      </p:sp>
      <p:pic>
        <p:nvPicPr>
          <p:cNvPr id="449" name="Google Shape;44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8639" y="3775245"/>
            <a:ext cx="553700" cy="299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4"/>
          <p:cNvSpPr txBox="1"/>
          <p:nvPr/>
        </p:nvSpPr>
        <p:spPr>
          <a:xfrm>
            <a:off x="7341591" y="5299554"/>
            <a:ext cx="720900" cy="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81375" lIns="81375" spcFirstLastPara="1" rIns="81375" wrap="square" tIns="81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6">
                <a:latin typeface="Roboto"/>
                <a:ea typeface="Roboto"/>
                <a:cs typeface="Roboto"/>
                <a:sym typeface="Roboto"/>
              </a:rPr>
              <a:t>Agilent</a:t>
            </a:r>
            <a:endParaRPr sz="1246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1" name="Google Shape;451;p44"/>
          <p:cNvSpPr/>
          <p:nvPr/>
        </p:nvSpPr>
        <p:spPr>
          <a:xfrm>
            <a:off x="2813588" y="2847050"/>
            <a:ext cx="1532400" cy="928200"/>
          </a:xfrm>
          <a:prstGeom prst="roundRect">
            <a:avLst>
              <a:gd fmla="val 16667" name="adj"/>
            </a:avLst>
          </a:prstGeom>
          <a:noFill/>
          <a:ln cap="flat" cmpd="sng" w="8475">
            <a:solidFill>
              <a:srgbClr val="00AE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375" lIns="81375" spcFirstLastPara="1" rIns="81375" wrap="square" tIns="81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7">
              <a:solidFill>
                <a:srgbClr val="00AEF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7">
                <a:solidFill>
                  <a:srgbClr val="00AEF0"/>
                </a:solidFill>
              </a:rPr>
              <a:t>Chemical nature Number of particles </a:t>
            </a:r>
            <a:endParaRPr b="1" sz="1057">
              <a:solidFill>
                <a:srgbClr val="00AEF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7">
                <a:solidFill>
                  <a:srgbClr val="00AEF0"/>
                </a:solidFill>
              </a:rPr>
              <a:t>Form &amp; Size</a:t>
            </a:r>
            <a:endParaRPr b="1" sz="1057">
              <a:solidFill>
                <a:srgbClr val="00AEF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7">
                <a:solidFill>
                  <a:srgbClr val="00AEF0"/>
                </a:solidFill>
              </a:rPr>
              <a:t>(mass estimation)</a:t>
            </a:r>
            <a:endParaRPr b="1" sz="1057">
              <a:solidFill>
                <a:srgbClr val="00AEF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7">
              <a:solidFill>
                <a:srgbClr val="31538F"/>
              </a:solidFill>
            </a:endParaRPr>
          </a:p>
        </p:txBody>
      </p:sp>
      <p:sp>
        <p:nvSpPr>
          <p:cNvPr id="452" name="Google Shape;452;p44"/>
          <p:cNvSpPr txBox="1"/>
          <p:nvPr/>
        </p:nvSpPr>
        <p:spPr>
          <a:xfrm>
            <a:off x="90925" y="971550"/>
            <a:ext cx="4327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AEF0"/>
                </a:solidFill>
              </a:rPr>
              <a:t>Microplastics &lt; 500µm</a:t>
            </a:r>
            <a:endParaRPr b="1">
              <a:solidFill>
                <a:srgbClr val="00AEF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sz="1000">
              <a:solidFill>
                <a:srgbClr val="0944A1"/>
              </a:solidFill>
            </a:endParaRPr>
          </a:p>
        </p:txBody>
      </p:sp>
      <p:pic>
        <p:nvPicPr>
          <p:cNvPr id="453" name="Google Shape;453;p44"/>
          <p:cNvPicPr preferRelativeResize="0"/>
          <p:nvPr/>
        </p:nvPicPr>
        <p:blipFill rotWithShape="1">
          <a:blip r:embed="rId5">
            <a:alphaModFix/>
          </a:blip>
          <a:srcRect b="7233" l="6567" r="16628" t="3362"/>
          <a:stretch/>
        </p:blipFill>
        <p:spPr>
          <a:xfrm>
            <a:off x="1901729" y="2927334"/>
            <a:ext cx="750600" cy="750600"/>
          </a:xfrm>
          <a:prstGeom prst="ellipse">
            <a:avLst/>
          </a:prstGeom>
          <a:noFill/>
          <a:ln cap="flat" cmpd="sng" w="117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4" name="Google Shape;454;p44"/>
          <p:cNvPicPr preferRelativeResize="0"/>
          <p:nvPr/>
        </p:nvPicPr>
        <p:blipFill rotWithShape="1">
          <a:blip r:embed="rId6">
            <a:alphaModFix/>
          </a:blip>
          <a:srcRect b="22637" l="6277" r="18816" t="2034"/>
          <a:stretch/>
        </p:blipFill>
        <p:spPr>
          <a:xfrm>
            <a:off x="214268" y="2927334"/>
            <a:ext cx="750600" cy="750600"/>
          </a:xfrm>
          <a:prstGeom prst="ellipse">
            <a:avLst/>
          </a:prstGeom>
          <a:noFill/>
          <a:ln cap="flat" cmpd="sng" w="117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5" name="Google Shape;455;p44"/>
          <p:cNvPicPr preferRelativeResize="0"/>
          <p:nvPr/>
        </p:nvPicPr>
        <p:blipFill rotWithShape="1">
          <a:blip r:embed="rId7">
            <a:alphaModFix/>
          </a:blip>
          <a:srcRect b="7112" l="7399" r="11734" t="3872"/>
          <a:stretch/>
        </p:blipFill>
        <p:spPr>
          <a:xfrm>
            <a:off x="1057998" y="2927334"/>
            <a:ext cx="750600" cy="750600"/>
          </a:xfrm>
          <a:prstGeom prst="ellipse">
            <a:avLst/>
          </a:prstGeom>
          <a:noFill/>
          <a:ln cap="flat" cmpd="sng" w="117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6" name="Google Shape;456;p44"/>
          <p:cNvSpPr txBox="1"/>
          <p:nvPr/>
        </p:nvSpPr>
        <p:spPr>
          <a:xfrm>
            <a:off x="199536" y="2713569"/>
            <a:ext cx="750600" cy="179100"/>
          </a:xfrm>
          <a:prstGeom prst="rect">
            <a:avLst/>
          </a:prstGeom>
          <a:solidFill>
            <a:srgbClr val="FFFFFF"/>
          </a:solidFill>
          <a:ln cap="flat" cmpd="sng" w="1307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800" lIns="28800" spcFirstLastPara="1" rIns="28800" wrap="square" tIns="28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Visual image</a:t>
            </a:r>
            <a:endParaRPr sz="65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4"/>
          <p:cNvSpPr txBox="1"/>
          <p:nvPr/>
        </p:nvSpPr>
        <p:spPr>
          <a:xfrm>
            <a:off x="1012731" y="2713569"/>
            <a:ext cx="817800" cy="179100"/>
          </a:xfrm>
          <a:prstGeom prst="rect">
            <a:avLst/>
          </a:prstGeom>
          <a:solidFill>
            <a:srgbClr val="FFFFFF"/>
          </a:solidFill>
          <a:ln cap="flat" cmpd="sng" w="1307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800" lIns="28800" spcFirstLastPara="1" rIns="28800" wrap="square" tIns="28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Infrared Image</a:t>
            </a:r>
            <a:endParaRPr sz="65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4"/>
          <p:cNvSpPr txBox="1"/>
          <p:nvPr/>
        </p:nvSpPr>
        <p:spPr>
          <a:xfrm>
            <a:off x="1893130" y="2713418"/>
            <a:ext cx="809400" cy="179400"/>
          </a:xfrm>
          <a:prstGeom prst="rect">
            <a:avLst/>
          </a:prstGeom>
          <a:solidFill>
            <a:srgbClr val="FFFFFF"/>
          </a:solidFill>
          <a:ln cap="flat" cmpd="sng" w="1307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28800" lIns="28800" spcFirstLastPara="1" rIns="28800" wrap="square" tIns="288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8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Identified MP</a:t>
            </a:r>
            <a:endParaRPr sz="658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7130" y="1390935"/>
            <a:ext cx="1297216" cy="85199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4"/>
          <p:cNvSpPr/>
          <p:nvPr/>
        </p:nvSpPr>
        <p:spPr>
          <a:xfrm rot="5400000">
            <a:off x="1355498" y="2311927"/>
            <a:ext cx="285600" cy="270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23F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4"/>
          <p:cNvSpPr/>
          <p:nvPr/>
        </p:nvSpPr>
        <p:spPr>
          <a:xfrm>
            <a:off x="2775638" y="1707125"/>
            <a:ext cx="1608300" cy="324300"/>
          </a:xfrm>
          <a:prstGeom prst="roundRect">
            <a:avLst>
              <a:gd fmla="val 16667" name="adj"/>
            </a:avLst>
          </a:prstGeom>
          <a:noFill/>
          <a:ln cap="flat" cmpd="sng" w="8475">
            <a:solidFill>
              <a:srgbClr val="00AE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375" lIns="81375" spcFirstLastPara="1" rIns="81375" wrap="square" tIns="81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7">
              <a:solidFill>
                <a:srgbClr val="00AEF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7">
                <a:solidFill>
                  <a:srgbClr val="00AEF0"/>
                </a:solidFill>
              </a:rPr>
              <a:t>Microscope FTIR </a:t>
            </a:r>
            <a:endParaRPr b="1" sz="1057">
              <a:solidFill>
                <a:srgbClr val="00AEF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7">
              <a:solidFill>
                <a:srgbClr val="31538F"/>
              </a:solidFill>
            </a:endParaRPr>
          </a:p>
        </p:txBody>
      </p:sp>
      <p:pic>
        <p:nvPicPr>
          <p:cNvPr id="462" name="Google Shape;462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15087" y="1409700"/>
            <a:ext cx="1917800" cy="13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31530" y="3343124"/>
            <a:ext cx="2284906" cy="67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4"/>
          <p:cNvSpPr/>
          <p:nvPr/>
        </p:nvSpPr>
        <p:spPr>
          <a:xfrm rot="5400000">
            <a:off x="5931198" y="2899902"/>
            <a:ext cx="285600" cy="270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323F4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44"/>
          <p:cNvSpPr txBox="1"/>
          <p:nvPr/>
        </p:nvSpPr>
        <p:spPr>
          <a:xfrm>
            <a:off x="4660000" y="971550"/>
            <a:ext cx="4327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AEF0"/>
                </a:solidFill>
              </a:rPr>
              <a:t>Tire residues</a:t>
            </a:r>
            <a:endParaRPr b="1">
              <a:solidFill>
                <a:srgbClr val="00AEF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t/>
            </a:r>
            <a:endParaRPr sz="1000">
              <a:solidFill>
                <a:srgbClr val="0944A1"/>
              </a:solidFill>
            </a:endParaRPr>
          </a:p>
        </p:txBody>
      </p:sp>
      <p:sp>
        <p:nvSpPr>
          <p:cNvPr id="466" name="Google Shape;466;p44"/>
          <p:cNvSpPr/>
          <p:nvPr/>
        </p:nvSpPr>
        <p:spPr>
          <a:xfrm>
            <a:off x="7253463" y="1923975"/>
            <a:ext cx="1419000" cy="324300"/>
          </a:xfrm>
          <a:prstGeom prst="roundRect">
            <a:avLst>
              <a:gd fmla="val 16667" name="adj"/>
            </a:avLst>
          </a:prstGeom>
          <a:noFill/>
          <a:ln cap="flat" cmpd="sng" w="8475">
            <a:solidFill>
              <a:srgbClr val="00AE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375" lIns="81375" spcFirstLastPara="1" rIns="81375" wrap="square" tIns="81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7">
              <a:solidFill>
                <a:srgbClr val="00AEF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7">
                <a:solidFill>
                  <a:srgbClr val="00AEF0"/>
                </a:solidFill>
              </a:rPr>
              <a:t>Pyrolysis GC-MS</a:t>
            </a:r>
            <a:endParaRPr b="1" sz="1057">
              <a:solidFill>
                <a:srgbClr val="00AEF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7">
              <a:solidFill>
                <a:srgbClr val="31538F"/>
              </a:solidFill>
            </a:endParaRPr>
          </a:p>
        </p:txBody>
      </p:sp>
      <p:sp>
        <p:nvSpPr>
          <p:cNvPr id="467" name="Google Shape;467;p44"/>
          <p:cNvSpPr/>
          <p:nvPr/>
        </p:nvSpPr>
        <p:spPr>
          <a:xfrm>
            <a:off x="7377038" y="3513450"/>
            <a:ext cx="1398000" cy="420900"/>
          </a:xfrm>
          <a:prstGeom prst="roundRect">
            <a:avLst>
              <a:gd fmla="val 16667" name="adj"/>
            </a:avLst>
          </a:prstGeom>
          <a:noFill/>
          <a:ln cap="flat" cmpd="sng" w="8475">
            <a:solidFill>
              <a:srgbClr val="00AE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1375" lIns="81375" spcFirstLastPara="1" rIns="81375" wrap="square" tIns="81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57">
                <a:solidFill>
                  <a:srgbClr val="00AEF0"/>
                </a:solidFill>
              </a:rPr>
              <a:t>Masse conc of each plastic</a:t>
            </a:r>
            <a:endParaRPr sz="1157">
              <a:solidFill>
                <a:srgbClr val="31538F"/>
              </a:solidFill>
            </a:endParaRPr>
          </a:p>
        </p:txBody>
      </p:sp>
      <p:pic>
        <p:nvPicPr>
          <p:cNvPr descr="https://lh4.googleusercontent.com/-V7c5esTd44sdcoYai8JdaJGDBV06-s9U7Ir8Ez_krjnIgE59i_aDouxHAD1PIiNr_hlL7LAeGl0jjW43xSl51tqDMyAd0B6uscxrVhAMmrqnJzY05T_fKx66qTGP9tFzrvrb10sV1I" id="468" name="Google Shape;468;p4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900426" y="78374"/>
            <a:ext cx="786024" cy="7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5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Microplastics in wastewaters networks…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…. a pollution linked to human activities</a:t>
            </a:r>
            <a:endParaRPr/>
          </a:p>
        </p:txBody>
      </p:sp>
      <p:sp>
        <p:nvSpPr>
          <p:cNvPr id="474" name="Google Shape;474;p45"/>
          <p:cNvSpPr txBox="1"/>
          <p:nvPr/>
        </p:nvSpPr>
        <p:spPr>
          <a:xfrm>
            <a:off x="4248275" y="4577950"/>
            <a:ext cx="4908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414646"/>
                </a:solidFill>
              </a:rPr>
              <a:t>(Iordachescu L. </a:t>
            </a:r>
            <a:r>
              <a:rPr i="1" lang="en-US" sz="600">
                <a:solidFill>
                  <a:srgbClr val="414646"/>
                </a:solidFill>
              </a:rPr>
              <a:t>et al. </a:t>
            </a:r>
            <a:r>
              <a:rPr lang="en-US" sz="600">
                <a:solidFill>
                  <a:srgbClr val="414646"/>
                </a:solidFill>
              </a:rPr>
              <a:t>(2024), </a:t>
            </a:r>
            <a:r>
              <a:rPr i="1" lang="en-US" sz="600">
                <a:solidFill>
                  <a:srgbClr val="414646"/>
                </a:solidFill>
              </a:rPr>
              <a:t>Water Res.</a:t>
            </a:r>
            <a:r>
              <a:rPr lang="en-US" sz="600">
                <a:solidFill>
                  <a:srgbClr val="414646"/>
                </a:solidFill>
              </a:rPr>
              <a:t>, 257, 121696. </a:t>
            </a:r>
            <a:r>
              <a:rPr lang="en-US" sz="600" u="sng">
                <a:solidFill>
                  <a:schemeClr val="hlink"/>
                </a:solidFill>
                <a:hlinkClick r:id="rId3"/>
              </a:rPr>
              <a:t>https://doi.org/10.1016/j.watres.2024.121696</a:t>
            </a:r>
            <a:r>
              <a:rPr lang="en-US" sz="600">
                <a:solidFill>
                  <a:schemeClr val="dk1"/>
                </a:solidFill>
              </a:rPr>
              <a:t>)</a:t>
            </a:r>
            <a:endParaRPr sz="600">
              <a:solidFill>
                <a:schemeClr val="dk1"/>
              </a:solidFill>
            </a:endParaRPr>
          </a:p>
        </p:txBody>
      </p:sp>
      <p:grpSp>
        <p:nvGrpSpPr>
          <p:cNvPr id="475" name="Google Shape;475;p45"/>
          <p:cNvGrpSpPr/>
          <p:nvPr/>
        </p:nvGrpSpPr>
        <p:grpSpPr>
          <a:xfrm>
            <a:off x="849" y="1431150"/>
            <a:ext cx="4482749" cy="2886701"/>
            <a:chOff x="-48851" y="1503000"/>
            <a:chExt cx="4482749" cy="2886701"/>
          </a:xfrm>
        </p:grpSpPr>
        <p:pic>
          <p:nvPicPr>
            <p:cNvPr id="476" name="Google Shape;476;p45"/>
            <p:cNvPicPr preferRelativeResize="0"/>
            <p:nvPr/>
          </p:nvPicPr>
          <p:blipFill rotWithShape="1">
            <a:blip r:embed="rId4">
              <a:alphaModFix/>
            </a:blip>
            <a:srcRect b="1322" l="0" r="0" t="0"/>
            <a:stretch/>
          </p:blipFill>
          <p:spPr>
            <a:xfrm>
              <a:off x="125950" y="1503000"/>
              <a:ext cx="4307949" cy="2390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7" name="Google Shape;477;p45"/>
            <p:cNvSpPr/>
            <p:nvPr/>
          </p:nvSpPr>
          <p:spPr>
            <a:xfrm>
              <a:off x="320450" y="3785616"/>
              <a:ext cx="3861600" cy="189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45"/>
            <p:cNvSpPr txBox="1"/>
            <p:nvPr/>
          </p:nvSpPr>
          <p:spPr>
            <a:xfrm rot="-2700000">
              <a:off x="-87341" y="3904225"/>
              <a:ext cx="817981" cy="229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">
                  <a:solidFill>
                    <a:schemeClr val="dk1"/>
                  </a:solidFill>
                </a:rPr>
                <a:t>WWTP2</a:t>
              </a:r>
              <a:endParaRPr b="1" sz="600">
                <a:solidFill>
                  <a:schemeClr val="dk1"/>
                </a:solidFill>
              </a:endParaRPr>
            </a:p>
          </p:txBody>
        </p:sp>
        <p:sp>
          <p:nvSpPr>
            <p:cNvPr id="479" name="Google Shape;479;p45"/>
            <p:cNvSpPr txBox="1"/>
            <p:nvPr/>
          </p:nvSpPr>
          <p:spPr>
            <a:xfrm rot="-2700000">
              <a:off x="217459" y="3904225"/>
              <a:ext cx="817981" cy="229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">
                  <a:solidFill>
                    <a:schemeClr val="dk1"/>
                  </a:solidFill>
                </a:rPr>
                <a:t>WWTP1</a:t>
              </a:r>
              <a:endParaRPr b="1" sz="600">
                <a:solidFill>
                  <a:schemeClr val="dk1"/>
                </a:solidFill>
              </a:endParaRPr>
            </a:p>
          </p:txBody>
        </p:sp>
        <p:sp>
          <p:nvSpPr>
            <p:cNvPr id="480" name="Google Shape;480;p45"/>
            <p:cNvSpPr txBox="1"/>
            <p:nvPr/>
          </p:nvSpPr>
          <p:spPr>
            <a:xfrm rot="-2700000">
              <a:off x="522259" y="3904225"/>
              <a:ext cx="817981" cy="229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">
                  <a:solidFill>
                    <a:schemeClr val="dk1"/>
                  </a:solidFill>
                </a:rPr>
                <a:t>WWTP3</a:t>
              </a:r>
              <a:endParaRPr b="1" sz="600">
                <a:solidFill>
                  <a:schemeClr val="dk1"/>
                </a:solidFill>
              </a:endParaRPr>
            </a:p>
          </p:txBody>
        </p:sp>
        <p:sp>
          <p:nvSpPr>
            <p:cNvPr id="481" name="Google Shape;481;p45"/>
            <p:cNvSpPr txBox="1"/>
            <p:nvPr/>
          </p:nvSpPr>
          <p:spPr>
            <a:xfrm rot="-2700000">
              <a:off x="827059" y="3904225"/>
              <a:ext cx="817981" cy="229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">
                  <a:solidFill>
                    <a:schemeClr val="dk1"/>
                  </a:solidFill>
                </a:rPr>
                <a:t>Arsenal</a:t>
              </a:r>
              <a:endParaRPr b="1" sz="600">
                <a:solidFill>
                  <a:schemeClr val="dk1"/>
                </a:solidFill>
              </a:endParaRPr>
            </a:p>
          </p:txBody>
        </p:sp>
        <p:sp>
          <p:nvSpPr>
            <p:cNvPr id="482" name="Google Shape;482;p45"/>
            <p:cNvSpPr txBox="1"/>
            <p:nvPr/>
          </p:nvSpPr>
          <p:spPr>
            <a:xfrm rot="-2700000">
              <a:off x="1208059" y="3904225"/>
              <a:ext cx="817981" cy="229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">
                  <a:solidFill>
                    <a:schemeClr val="dk1"/>
                  </a:solidFill>
                </a:rPr>
                <a:t>Artisanal</a:t>
              </a:r>
              <a:endParaRPr b="1" sz="600">
                <a:solidFill>
                  <a:schemeClr val="dk1"/>
                </a:solidFill>
              </a:endParaRPr>
            </a:p>
          </p:txBody>
        </p:sp>
        <p:sp>
          <p:nvSpPr>
            <p:cNvPr id="483" name="Google Shape;483;p45"/>
            <p:cNvSpPr txBox="1"/>
            <p:nvPr/>
          </p:nvSpPr>
          <p:spPr>
            <a:xfrm rot="-2700000">
              <a:off x="1436659" y="3904225"/>
              <a:ext cx="817981" cy="229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">
                  <a:solidFill>
                    <a:schemeClr val="dk1"/>
                  </a:solidFill>
                </a:rPr>
                <a:t>Car garage</a:t>
              </a:r>
              <a:endParaRPr b="1" sz="600">
                <a:solidFill>
                  <a:schemeClr val="dk1"/>
                </a:solidFill>
              </a:endParaRPr>
            </a:p>
          </p:txBody>
        </p:sp>
        <p:sp>
          <p:nvSpPr>
            <p:cNvPr id="484" name="Google Shape;484;p45"/>
            <p:cNvSpPr txBox="1"/>
            <p:nvPr/>
          </p:nvSpPr>
          <p:spPr>
            <a:xfrm rot="-2700000">
              <a:off x="1741459" y="3904225"/>
              <a:ext cx="817981" cy="229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">
                  <a:solidFill>
                    <a:schemeClr val="dk1"/>
                  </a:solidFill>
                </a:rPr>
                <a:t>Commercial</a:t>
              </a:r>
              <a:endParaRPr b="1" sz="600">
                <a:solidFill>
                  <a:schemeClr val="dk1"/>
                </a:solidFill>
              </a:endParaRPr>
            </a:p>
          </p:txBody>
        </p:sp>
        <p:sp>
          <p:nvSpPr>
            <p:cNvPr id="485" name="Google Shape;485;p45"/>
            <p:cNvSpPr txBox="1"/>
            <p:nvPr/>
          </p:nvSpPr>
          <p:spPr>
            <a:xfrm rot="-2700000">
              <a:off x="2046259" y="3904225"/>
              <a:ext cx="817981" cy="229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">
                  <a:solidFill>
                    <a:schemeClr val="dk1"/>
                  </a:solidFill>
                </a:rPr>
                <a:t>Cosmetics</a:t>
              </a:r>
              <a:endParaRPr b="1" sz="600">
                <a:solidFill>
                  <a:schemeClr val="dk1"/>
                </a:solidFill>
              </a:endParaRPr>
            </a:p>
          </p:txBody>
        </p:sp>
        <p:sp>
          <p:nvSpPr>
            <p:cNvPr id="486" name="Google Shape;486;p45"/>
            <p:cNvSpPr txBox="1"/>
            <p:nvPr/>
          </p:nvSpPr>
          <p:spPr>
            <a:xfrm rot="-2700000">
              <a:off x="2351059" y="3904225"/>
              <a:ext cx="817981" cy="229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">
                  <a:solidFill>
                    <a:schemeClr val="dk1"/>
                  </a:solidFill>
                </a:rPr>
                <a:t>Domestic</a:t>
              </a:r>
              <a:endParaRPr b="1" sz="600">
                <a:solidFill>
                  <a:schemeClr val="dk1"/>
                </a:solidFill>
              </a:endParaRPr>
            </a:p>
          </p:txBody>
        </p:sp>
        <p:sp>
          <p:nvSpPr>
            <p:cNvPr id="487" name="Google Shape;487;p45"/>
            <p:cNvSpPr txBox="1"/>
            <p:nvPr/>
          </p:nvSpPr>
          <p:spPr>
            <a:xfrm rot="-2700000">
              <a:off x="2655859" y="3904225"/>
              <a:ext cx="817981" cy="229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">
                  <a:solidFill>
                    <a:schemeClr val="dk1"/>
                  </a:solidFill>
                </a:rPr>
                <a:t>Hospital</a:t>
              </a:r>
              <a:endParaRPr b="1" sz="600">
                <a:solidFill>
                  <a:schemeClr val="dk1"/>
                </a:solidFill>
              </a:endParaRPr>
            </a:p>
          </p:txBody>
        </p:sp>
        <p:sp>
          <p:nvSpPr>
            <p:cNvPr id="488" name="Google Shape;488;p45"/>
            <p:cNvSpPr txBox="1"/>
            <p:nvPr/>
          </p:nvSpPr>
          <p:spPr>
            <a:xfrm rot="-2700000">
              <a:off x="3036859" y="3904225"/>
              <a:ext cx="817981" cy="229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">
                  <a:solidFill>
                    <a:schemeClr val="dk1"/>
                  </a:solidFill>
                </a:rPr>
                <a:t>Industrial</a:t>
              </a:r>
              <a:endParaRPr b="1" sz="600">
                <a:solidFill>
                  <a:schemeClr val="dk1"/>
                </a:solidFill>
              </a:endParaRPr>
            </a:p>
          </p:txBody>
        </p:sp>
        <p:sp>
          <p:nvSpPr>
            <p:cNvPr id="489" name="Google Shape;489;p45"/>
            <p:cNvSpPr txBox="1"/>
            <p:nvPr/>
          </p:nvSpPr>
          <p:spPr>
            <a:xfrm rot="-2700000">
              <a:off x="3341659" y="3904225"/>
              <a:ext cx="817981" cy="2299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00">
                  <a:solidFill>
                    <a:schemeClr val="dk1"/>
                  </a:solidFill>
                </a:rPr>
                <a:t>Laundry</a:t>
              </a:r>
              <a:endParaRPr b="1" sz="600">
                <a:solidFill>
                  <a:schemeClr val="dk1"/>
                </a:solidFill>
              </a:endParaRPr>
            </a:p>
          </p:txBody>
        </p:sp>
      </p:grpSp>
      <p:pic>
        <p:nvPicPr>
          <p:cNvPr id="490" name="Google Shape;490;p45"/>
          <p:cNvPicPr preferRelativeResize="0"/>
          <p:nvPr/>
        </p:nvPicPr>
        <p:blipFill rotWithShape="1">
          <a:blip r:embed="rId5">
            <a:alphaModFix/>
          </a:blip>
          <a:srcRect b="32339" l="91188" r="-12" t="33812"/>
          <a:stretch/>
        </p:blipFill>
        <p:spPr>
          <a:xfrm>
            <a:off x="8626575" y="1942475"/>
            <a:ext cx="530598" cy="1103648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5"/>
          <p:cNvSpPr txBox="1"/>
          <p:nvPr/>
        </p:nvSpPr>
        <p:spPr>
          <a:xfrm>
            <a:off x="4768004" y="2698782"/>
            <a:ext cx="1549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414646"/>
                </a:solidFill>
                <a:highlight>
                  <a:schemeClr val="lt1"/>
                </a:highlight>
              </a:rPr>
              <a:t>%age distribution by </a:t>
            </a:r>
            <a:r>
              <a:rPr b="1" lang="en-US" sz="500">
                <a:solidFill>
                  <a:srgbClr val="414646"/>
                </a:solidFill>
                <a:highlight>
                  <a:schemeClr val="lt1"/>
                </a:highlight>
              </a:rPr>
              <a:t>MASS </a:t>
            </a:r>
            <a:r>
              <a:rPr lang="en-US" sz="500">
                <a:solidFill>
                  <a:srgbClr val="414646"/>
                </a:solidFill>
                <a:highlight>
                  <a:schemeClr val="lt1"/>
                </a:highlight>
              </a:rPr>
              <a:t>of</a:t>
            </a:r>
            <a:r>
              <a:rPr lang="en-US" sz="500">
                <a:solidFill>
                  <a:srgbClr val="414646"/>
                </a:solidFill>
                <a:highlight>
                  <a:schemeClr val="lt1"/>
                </a:highlight>
              </a:rPr>
              <a:t> </a:t>
            </a:r>
            <a:r>
              <a:rPr lang="en-US" sz="500">
                <a:solidFill>
                  <a:srgbClr val="414646"/>
                </a:solidFill>
                <a:highlight>
                  <a:schemeClr val="lt1"/>
                </a:highlight>
              </a:rPr>
              <a:t>particles</a:t>
            </a:r>
            <a:endParaRPr sz="500">
              <a:solidFill>
                <a:srgbClr val="414646"/>
              </a:solidFill>
              <a:highlight>
                <a:schemeClr val="lt1"/>
              </a:highlight>
            </a:endParaRPr>
          </a:p>
        </p:txBody>
      </p:sp>
      <p:sp>
        <p:nvSpPr>
          <p:cNvPr id="492" name="Google Shape;492;p45"/>
          <p:cNvSpPr txBox="1"/>
          <p:nvPr/>
        </p:nvSpPr>
        <p:spPr>
          <a:xfrm>
            <a:off x="290675" y="1025175"/>
            <a:ext cx="88665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1450" lIns="82950" spcFirstLastPara="1" rIns="82950" wrap="square" tIns="41450">
            <a:normAutofit/>
          </a:bodyPr>
          <a:lstStyle/>
          <a:p>
            <a:pPr indent="-275137" lvl="0" marL="361942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533"/>
              <a:buFont typeface="Noto Sans Symbols"/>
              <a:buChar char="▪"/>
            </a:pPr>
            <a:r>
              <a:rPr lang="en-US" sz="1533">
                <a:solidFill>
                  <a:srgbClr val="414646"/>
                </a:solidFill>
              </a:rPr>
              <a:t>Significant impact of the </a:t>
            </a:r>
            <a:r>
              <a:rPr b="1" lang="en-US" sz="1533">
                <a:solidFill>
                  <a:srgbClr val="414646"/>
                </a:solidFill>
              </a:rPr>
              <a:t>nature of the economic activity</a:t>
            </a:r>
            <a:r>
              <a:rPr lang="en-US" sz="1533">
                <a:solidFill>
                  <a:srgbClr val="414646"/>
                </a:solidFill>
              </a:rPr>
              <a:t> on the </a:t>
            </a:r>
            <a:r>
              <a:rPr b="1" lang="en-US" sz="1533">
                <a:solidFill>
                  <a:srgbClr val="00AEEF"/>
                </a:solidFill>
              </a:rPr>
              <a:t>quantity and nature of MPs</a:t>
            </a:r>
            <a:endParaRPr b="1" sz="1533">
              <a:solidFill>
                <a:srgbClr val="00AEEF"/>
              </a:solidFill>
            </a:endParaRPr>
          </a:p>
        </p:txBody>
      </p:sp>
      <p:grpSp>
        <p:nvGrpSpPr>
          <p:cNvPr id="493" name="Google Shape;493;p45"/>
          <p:cNvGrpSpPr/>
          <p:nvPr/>
        </p:nvGrpSpPr>
        <p:grpSpPr>
          <a:xfrm>
            <a:off x="4502627" y="1942426"/>
            <a:ext cx="4090877" cy="1775941"/>
            <a:chOff x="4434625" y="1432975"/>
            <a:chExt cx="4090877" cy="1722041"/>
          </a:xfrm>
        </p:grpSpPr>
        <p:pic>
          <p:nvPicPr>
            <p:cNvPr id="494" name="Google Shape;494;p45"/>
            <p:cNvPicPr preferRelativeResize="0"/>
            <p:nvPr/>
          </p:nvPicPr>
          <p:blipFill rotWithShape="1">
            <a:blip r:embed="rId5">
              <a:alphaModFix/>
            </a:blip>
            <a:srcRect b="54223" l="0" r="8826" t="0"/>
            <a:stretch/>
          </p:blipFill>
          <p:spPr>
            <a:xfrm>
              <a:off x="4617700" y="1432975"/>
              <a:ext cx="3907776" cy="110364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5" name="Google Shape;495;p45"/>
            <p:cNvGrpSpPr/>
            <p:nvPr/>
          </p:nvGrpSpPr>
          <p:grpSpPr>
            <a:xfrm>
              <a:off x="4434625" y="2414016"/>
              <a:ext cx="4090877" cy="741000"/>
              <a:chOff x="4434625" y="3572500"/>
              <a:chExt cx="4090877" cy="741000"/>
            </a:xfrm>
          </p:grpSpPr>
          <p:sp>
            <p:nvSpPr>
              <p:cNvPr id="496" name="Google Shape;496;p45"/>
              <p:cNvSpPr/>
              <p:nvPr/>
            </p:nvSpPr>
            <p:spPr>
              <a:xfrm>
                <a:off x="4791701" y="3666744"/>
                <a:ext cx="3733800" cy="1893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600"/>
              </a:p>
            </p:txBody>
          </p:sp>
          <p:sp>
            <p:nvSpPr>
              <p:cNvPr id="497" name="Google Shape;497;p45"/>
              <p:cNvSpPr txBox="1"/>
              <p:nvPr/>
            </p:nvSpPr>
            <p:spPr>
              <a:xfrm rot="-2758016">
                <a:off x="4390565" y="3829918"/>
                <a:ext cx="804519" cy="226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chemeClr val="dk1"/>
                    </a:solidFill>
                  </a:rPr>
                  <a:t>WWTP1</a:t>
                </a:r>
                <a:endParaRPr b="1" sz="600">
                  <a:solidFill>
                    <a:schemeClr val="dk1"/>
                  </a:solidFill>
                </a:endParaRPr>
              </a:p>
            </p:txBody>
          </p:sp>
          <p:sp>
            <p:nvSpPr>
              <p:cNvPr id="498" name="Google Shape;498;p45"/>
              <p:cNvSpPr txBox="1"/>
              <p:nvPr/>
            </p:nvSpPr>
            <p:spPr>
              <a:xfrm rot="-2758016">
                <a:off x="4685276" y="3829918"/>
                <a:ext cx="804519" cy="226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chemeClr val="dk1"/>
                    </a:solidFill>
                  </a:rPr>
                  <a:t>WWTP2</a:t>
                </a:r>
                <a:endParaRPr b="1" sz="600">
                  <a:solidFill>
                    <a:schemeClr val="dk1"/>
                  </a:solidFill>
                </a:endParaRPr>
              </a:p>
            </p:txBody>
          </p:sp>
          <p:sp>
            <p:nvSpPr>
              <p:cNvPr id="499" name="Google Shape;499;p45"/>
              <p:cNvSpPr txBox="1"/>
              <p:nvPr/>
            </p:nvSpPr>
            <p:spPr>
              <a:xfrm rot="-2758016">
                <a:off x="4979987" y="3829918"/>
                <a:ext cx="804519" cy="226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chemeClr val="dk1"/>
                    </a:solidFill>
                  </a:rPr>
                  <a:t>WWTP3</a:t>
                </a:r>
                <a:endParaRPr b="1" sz="600">
                  <a:solidFill>
                    <a:schemeClr val="dk1"/>
                  </a:solidFill>
                </a:endParaRPr>
              </a:p>
            </p:txBody>
          </p:sp>
          <p:sp>
            <p:nvSpPr>
              <p:cNvPr id="500" name="Google Shape;500;p45"/>
              <p:cNvSpPr txBox="1"/>
              <p:nvPr/>
            </p:nvSpPr>
            <p:spPr>
              <a:xfrm rot="-2758016">
                <a:off x="5274698" y="3829918"/>
                <a:ext cx="804519" cy="226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chemeClr val="dk1"/>
                    </a:solidFill>
                  </a:rPr>
                  <a:t>Arsenal</a:t>
                </a:r>
                <a:endParaRPr b="1" sz="600">
                  <a:solidFill>
                    <a:schemeClr val="dk1"/>
                  </a:solidFill>
                </a:endParaRPr>
              </a:p>
            </p:txBody>
          </p:sp>
          <p:sp>
            <p:nvSpPr>
              <p:cNvPr id="501" name="Google Shape;501;p45"/>
              <p:cNvSpPr txBox="1"/>
              <p:nvPr/>
            </p:nvSpPr>
            <p:spPr>
              <a:xfrm rot="-2758016">
                <a:off x="5566887" y="3829918"/>
                <a:ext cx="804519" cy="226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chemeClr val="dk1"/>
                    </a:solidFill>
                  </a:rPr>
                  <a:t>Artisanal</a:t>
                </a:r>
                <a:endParaRPr b="1" sz="600">
                  <a:solidFill>
                    <a:schemeClr val="dk1"/>
                  </a:solidFill>
                </a:endParaRPr>
              </a:p>
            </p:txBody>
          </p:sp>
          <p:sp>
            <p:nvSpPr>
              <p:cNvPr id="502" name="Google Shape;502;p45"/>
              <p:cNvSpPr txBox="1"/>
              <p:nvPr/>
            </p:nvSpPr>
            <p:spPr>
              <a:xfrm rot="-2758016">
                <a:off x="5864121" y="3829918"/>
                <a:ext cx="804519" cy="226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chemeClr val="dk1"/>
                    </a:solidFill>
                  </a:rPr>
                  <a:t>Car garage</a:t>
                </a:r>
                <a:endParaRPr b="1" sz="600">
                  <a:solidFill>
                    <a:schemeClr val="dk1"/>
                  </a:solidFill>
                </a:endParaRPr>
              </a:p>
            </p:txBody>
          </p:sp>
          <p:sp>
            <p:nvSpPr>
              <p:cNvPr id="503" name="Google Shape;503;p45"/>
              <p:cNvSpPr txBox="1"/>
              <p:nvPr/>
            </p:nvSpPr>
            <p:spPr>
              <a:xfrm rot="-2758016">
                <a:off x="6158832" y="3829918"/>
                <a:ext cx="804519" cy="226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chemeClr val="dk1"/>
                    </a:solidFill>
                  </a:rPr>
                  <a:t>Commercial</a:t>
                </a:r>
                <a:endParaRPr b="1" sz="600">
                  <a:solidFill>
                    <a:schemeClr val="dk1"/>
                  </a:solidFill>
                </a:endParaRPr>
              </a:p>
            </p:txBody>
          </p:sp>
          <p:sp>
            <p:nvSpPr>
              <p:cNvPr id="504" name="Google Shape;504;p45"/>
              <p:cNvSpPr txBox="1"/>
              <p:nvPr/>
            </p:nvSpPr>
            <p:spPr>
              <a:xfrm rot="-2758016">
                <a:off x="6453543" y="3829918"/>
                <a:ext cx="804519" cy="226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chemeClr val="dk1"/>
                    </a:solidFill>
                  </a:rPr>
                  <a:t>Cosmetics</a:t>
                </a:r>
                <a:endParaRPr b="1" sz="600">
                  <a:solidFill>
                    <a:schemeClr val="dk1"/>
                  </a:solidFill>
                </a:endParaRPr>
              </a:p>
            </p:txBody>
          </p:sp>
          <p:sp>
            <p:nvSpPr>
              <p:cNvPr id="505" name="Google Shape;505;p45"/>
              <p:cNvSpPr txBox="1"/>
              <p:nvPr/>
            </p:nvSpPr>
            <p:spPr>
              <a:xfrm rot="-2758016">
                <a:off x="6748254" y="3829918"/>
                <a:ext cx="804519" cy="226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chemeClr val="dk1"/>
                    </a:solidFill>
                  </a:rPr>
                  <a:t>Domestic</a:t>
                </a:r>
                <a:endParaRPr b="1" sz="600">
                  <a:solidFill>
                    <a:schemeClr val="dk1"/>
                  </a:solidFill>
                </a:endParaRPr>
              </a:p>
            </p:txBody>
          </p:sp>
          <p:sp>
            <p:nvSpPr>
              <p:cNvPr id="506" name="Google Shape;506;p45"/>
              <p:cNvSpPr txBox="1"/>
              <p:nvPr/>
            </p:nvSpPr>
            <p:spPr>
              <a:xfrm rot="-2758016">
                <a:off x="7042965" y="3829918"/>
                <a:ext cx="804519" cy="226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chemeClr val="dk1"/>
                    </a:solidFill>
                  </a:rPr>
                  <a:t>Hospital</a:t>
                </a:r>
                <a:endParaRPr b="1" sz="600">
                  <a:solidFill>
                    <a:schemeClr val="dk1"/>
                  </a:solidFill>
                </a:endParaRPr>
              </a:p>
            </p:txBody>
          </p:sp>
          <p:sp>
            <p:nvSpPr>
              <p:cNvPr id="507" name="Google Shape;507;p45"/>
              <p:cNvSpPr txBox="1"/>
              <p:nvPr/>
            </p:nvSpPr>
            <p:spPr>
              <a:xfrm rot="-2758016">
                <a:off x="7411354" y="3829918"/>
                <a:ext cx="804519" cy="226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chemeClr val="dk1"/>
                    </a:solidFill>
                  </a:rPr>
                  <a:t>Industrial</a:t>
                </a:r>
                <a:endParaRPr b="1" sz="600">
                  <a:solidFill>
                    <a:schemeClr val="dk1"/>
                  </a:solidFill>
                </a:endParaRPr>
              </a:p>
            </p:txBody>
          </p:sp>
          <p:sp>
            <p:nvSpPr>
              <p:cNvPr id="508" name="Google Shape;508;p45"/>
              <p:cNvSpPr txBox="1"/>
              <p:nvPr/>
            </p:nvSpPr>
            <p:spPr>
              <a:xfrm rot="-2758016">
                <a:off x="7706065" y="3829918"/>
                <a:ext cx="804519" cy="2261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600">
                    <a:solidFill>
                      <a:schemeClr val="dk1"/>
                    </a:solidFill>
                  </a:rPr>
                  <a:t>Laundry</a:t>
                </a:r>
                <a:endParaRPr b="1" sz="600">
                  <a:solidFill>
                    <a:schemeClr val="dk1"/>
                  </a:solidFill>
                </a:endParaRPr>
              </a:p>
            </p:txBody>
          </p:sp>
        </p:grpSp>
      </p:grpSp>
      <p:sp>
        <p:nvSpPr>
          <p:cNvPr id="509" name="Google Shape;509;p45"/>
          <p:cNvSpPr txBox="1"/>
          <p:nvPr/>
        </p:nvSpPr>
        <p:spPr>
          <a:xfrm>
            <a:off x="6115679" y="2930317"/>
            <a:ext cx="15495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rgbClr val="414646"/>
                </a:solidFill>
                <a:highlight>
                  <a:schemeClr val="lt1"/>
                </a:highlight>
              </a:rPr>
              <a:t>Percent</a:t>
            </a:r>
            <a:r>
              <a:rPr lang="en-US" sz="500">
                <a:solidFill>
                  <a:srgbClr val="414646"/>
                </a:solidFill>
                <a:highlight>
                  <a:schemeClr val="lt1"/>
                </a:highlight>
              </a:rPr>
              <a:t>age distribution by </a:t>
            </a:r>
            <a:r>
              <a:rPr b="1" lang="en-US" sz="500">
                <a:solidFill>
                  <a:srgbClr val="414646"/>
                </a:solidFill>
                <a:highlight>
                  <a:schemeClr val="lt1"/>
                </a:highlight>
              </a:rPr>
              <a:t>NUMBER </a:t>
            </a:r>
            <a:r>
              <a:rPr lang="en-US" sz="500">
                <a:solidFill>
                  <a:srgbClr val="414646"/>
                </a:solidFill>
                <a:highlight>
                  <a:schemeClr val="lt1"/>
                </a:highlight>
              </a:rPr>
              <a:t>of particles</a:t>
            </a:r>
            <a:endParaRPr sz="500">
              <a:solidFill>
                <a:srgbClr val="414646"/>
              </a:solidFill>
              <a:highlight>
                <a:schemeClr val="lt1"/>
              </a:highlight>
            </a:endParaRPr>
          </a:p>
        </p:txBody>
      </p:sp>
      <p:grpSp>
        <p:nvGrpSpPr>
          <p:cNvPr id="510" name="Google Shape;510;p45"/>
          <p:cNvGrpSpPr/>
          <p:nvPr/>
        </p:nvGrpSpPr>
        <p:grpSpPr>
          <a:xfrm>
            <a:off x="1213227" y="4085600"/>
            <a:ext cx="7149900" cy="323400"/>
            <a:chOff x="1919427" y="4530975"/>
            <a:chExt cx="7149900" cy="323400"/>
          </a:xfrm>
        </p:grpSpPr>
        <p:sp>
          <p:nvSpPr>
            <p:cNvPr id="511" name="Google Shape;511;p45"/>
            <p:cNvSpPr txBox="1"/>
            <p:nvPr/>
          </p:nvSpPr>
          <p:spPr>
            <a:xfrm>
              <a:off x="1919427" y="4530975"/>
              <a:ext cx="7149900" cy="323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25" lIns="111750" spcFirstLastPara="1" rIns="111750" wrap="square" tIns="457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lang="en-US" sz="1500">
                  <a:solidFill>
                    <a:srgbClr val="00AEE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L</a:t>
              </a:r>
              <a:r>
                <a:rPr b="1" i="0" lang="en-US" sz="1500" u="none" cap="none" strike="noStrike">
                  <a:solidFill>
                    <a:srgbClr val="00AEEF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imit MP emissions at the source</a:t>
              </a:r>
              <a:endParaRPr b="1" i="0" sz="1500" u="none" cap="none" strike="noStrike">
                <a:solidFill>
                  <a:srgbClr val="00AEEF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512" name="Google Shape;512;p45"/>
            <p:cNvSpPr/>
            <p:nvPr/>
          </p:nvSpPr>
          <p:spPr>
            <a:xfrm>
              <a:off x="2958000" y="4578225"/>
              <a:ext cx="330300" cy="259500"/>
            </a:xfrm>
            <a:prstGeom prst="stripedRightArrow">
              <a:avLst>
                <a:gd fmla="val 48406" name="adj1"/>
                <a:gd fmla="val 50000" name="adj2"/>
              </a:avLst>
            </a:prstGeom>
            <a:solidFill>
              <a:srgbClr val="00AE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/>
            </a:p>
          </p:txBody>
        </p:sp>
      </p:grpSp>
      <p:sp>
        <p:nvSpPr>
          <p:cNvPr id="513" name="Google Shape;513;p45"/>
          <p:cNvSpPr txBox="1"/>
          <p:nvPr/>
        </p:nvSpPr>
        <p:spPr>
          <a:xfrm rot="5400000">
            <a:off x="3574000" y="3732075"/>
            <a:ext cx="2030400" cy="1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414646"/>
              </a:solidFill>
              <a:highlight>
                <a:schemeClr val="lt1"/>
              </a:highlight>
            </a:endParaRPr>
          </a:p>
        </p:txBody>
      </p:sp>
      <p:sp>
        <p:nvSpPr>
          <p:cNvPr id="514" name="Google Shape;514;p45"/>
          <p:cNvSpPr/>
          <p:nvPr/>
        </p:nvSpPr>
        <p:spPr>
          <a:xfrm rot="5397888">
            <a:off x="4160555" y="2751300"/>
            <a:ext cx="488400" cy="129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chemeClr val="lt1"/>
                </a:highlight>
              </a:rPr>
              <a:t>[µg.L</a:t>
            </a:r>
            <a:r>
              <a:rPr baseline="30000" lang="en-US" sz="700">
                <a:solidFill>
                  <a:schemeClr val="dk1"/>
                </a:solidFill>
                <a:highlight>
                  <a:schemeClr val="lt1"/>
                </a:highlight>
              </a:rPr>
              <a:t>-1</a:t>
            </a:r>
            <a:r>
              <a:rPr lang="en-US" sz="700">
                <a:solidFill>
                  <a:schemeClr val="dk1"/>
                </a:solidFill>
                <a:highlight>
                  <a:schemeClr val="lt1"/>
                </a:highlight>
              </a:rPr>
              <a:t>]   </a:t>
            </a:r>
            <a:endParaRPr sz="7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515" name="Google Shape;515;p45"/>
          <p:cNvSpPr/>
          <p:nvPr/>
        </p:nvSpPr>
        <p:spPr>
          <a:xfrm>
            <a:off x="4378750" y="2930325"/>
            <a:ext cx="70500" cy="130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6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33"/>
              <a:buFont typeface="Arial"/>
              <a:buNone/>
            </a:pPr>
            <a:r>
              <a:rPr lang="en-US"/>
              <a:t>YES! WWTPs are efficient to remove MPs</a:t>
            </a:r>
            <a:endParaRPr/>
          </a:p>
        </p:txBody>
      </p:sp>
      <p:sp>
        <p:nvSpPr>
          <p:cNvPr id="521" name="Google Shape;521;p46"/>
          <p:cNvSpPr txBox="1"/>
          <p:nvPr/>
        </p:nvSpPr>
        <p:spPr>
          <a:xfrm>
            <a:off x="271425" y="581375"/>
            <a:ext cx="62361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1450" lIns="82950" spcFirstLastPara="1" rIns="82950" wrap="square" tIns="41450">
            <a:normAutofit/>
          </a:bodyPr>
          <a:lstStyle/>
          <a:p>
            <a:pPr indent="-287837" lvl="0" marL="361942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733"/>
              <a:buFont typeface="Noto Sans Symbols"/>
              <a:buChar char="▪"/>
            </a:pPr>
            <a:r>
              <a:rPr b="1" lang="en-US" sz="1733">
                <a:solidFill>
                  <a:srgbClr val="00AEF0"/>
                </a:solidFill>
              </a:rPr>
              <a:t>Very good performances</a:t>
            </a:r>
            <a:r>
              <a:rPr lang="en-US" sz="1733">
                <a:solidFill>
                  <a:srgbClr val="414646"/>
                </a:solidFill>
              </a:rPr>
              <a:t> assessed in all 3 campaigns</a:t>
            </a:r>
            <a:endParaRPr b="1" sz="1733">
              <a:solidFill>
                <a:srgbClr val="00AEEF"/>
              </a:solidFill>
            </a:endParaRPr>
          </a:p>
        </p:txBody>
      </p:sp>
      <p:pic>
        <p:nvPicPr>
          <p:cNvPr id="522" name="Google Shape;5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4425" y="1897775"/>
            <a:ext cx="1090500" cy="105025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46"/>
          <p:cNvSpPr/>
          <p:nvPr/>
        </p:nvSpPr>
        <p:spPr>
          <a:xfrm>
            <a:off x="5565100" y="3093927"/>
            <a:ext cx="873000" cy="1092900"/>
          </a:xfrm>
          <a:prstGeom prst="rect">
            <a:avLst/>
          </a:prstGeom>
          <a:solidFill>
            <a:srgbClr val="C8EF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46"/>
          <p:cNvSpPr/>
          <p:nvPr/>
        </p:nvSpPr>
        <p:spPr>
          <a:xfrm>
            <a:off x="3212875" y="3093857"/>
            <a:ext cx="1890600" cy="1092900"/>
          </a:xfrm>
          <a:prstGeom prst="rect">
            <a:avLst/>
          </a:prstGeom>
          <a:solidFill>
            <a:srgbClr val="C8EF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46"/>
          <p:cNvSpPr/>
          <p:nvPr/>
        </p:nvSpPr>
        <p:spPr>
          <a:xfrm>
            <a:off x="968625" y="3093225"/>
            <a:ext cx="1949400" cy="1092900"/>
          </a:xfrm>
          <a:prstGeom prst="rect">
            <a:avLst/>
          </a:prstGeom>
          <a:solidFill>
            <a:srgbClr val="C8EF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46"/>
          <p:cNvSpPr/>
          <p:nvPr/>
        </p:nvSpPr>
        <p:spPr>
          <a:xfrm>
            <a:off x="3046156" y="3444696"/>
            <a:ext cx="84900" cy="2100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7" name="Google Shape;527;p46"/>
          <p:cNvPicPr preferRelativeResize="0"/>
          <p:nvPr/>
        </p:nvPicPr>
        <p:blipFill rotWithShape="1">
          <a:blip r:embed="rId4">
            <a:alphaModFix/>
          </a:blip>
          <a:srcRect b="0" l="52461" r="24000" t="0"/>
          <a:stretch/>
        </p:blipFill>
        <p:spPr>
          <a:xfrm>
            <a:off x="3281165" y="3367654"/>
            <a:ext cx="641400" cy="364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EE3E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28" name="Google Shape;528;p46"/>
          <p:cNvPicPr preferRelativeResize="0"/>
          <p:nvPr/>
        </p:nvPicPr>
        <p:blipFill rotWithShape="1">
          <a:blip r:embed="rId4">
            <a:alphaModFix/>
          </a:blip>
          <a:srcRect b="0" l="76458" r="0" t="0"/>
          <a:stretch/>
        </p:blipFill>
        <p:spPr>
          <a:xfrm>
            <a:off x="4376855" y="3367654"/>
            <a:ext cx="641400" cy="364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EE3E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29" name="Google Shape;529;p46"/>
          <p:cNvSpPr/>
          <p:nvPr/>
        </p:nvSpPr>
        <p:spPr>
          <a:xfrm>
            <a:off x="3981911" y="3444726"/>
            <a:ext cx="84900" cy="2100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46"/>
          <p:cNvSpPr/>
          <p:nvPr/>
        </p:nvSpPr>
        <p:spPr>
          <a:xfrm>
            <a:off x="4082495" y="3444726"/>
            <a:ext cx="84900" cy="2100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46"/>
          <p:cNvSpPr/>
          <p:nvPr/>
        </p:nvSpPr>
        <p:spPr>
          <a:xfrm>
            <a:off x="4201367" y="3444726"/>
            <a:ext cx="84900" cy="2100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2" name="Google Shape;532;p46"/>
          <p:cNvPicPr preferRelativeResize="0"/>
          <p:nvPr/>
        </p:nvPicPr>
        <p:blipFill rotWithShape="1">
          <a:blip r:embed="rId4">
            <a:alphaModFix/>
          </a:blip>
          <a:srcRect b="0" l="0" r="75665" t="0"/>
          <a:stretch/>
        </p:blipFill>
        <p:spPr>
          <a:xfrm>
            <a:off x="1111450" y="3367620"/>
            <a:ext cx="663000" cy="364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EE3E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3" name="Google Shape;533;p46"/>
          <p:cNvPicPr preferRelativeResize="0"/>
          <p:nvPr/>
        </p:nvPicPr>
        <p:blipFill rotWithShape="1">
          <a:blip r:embed="rId4">
            <a:alphaModFix/>
          </a:blip>
          <a:srcRect b="0" l="23999" r="51666" t="0"/>
          <a:stretch/>
        </p:blipFill>
        <p:spPr>
          <a:xfrm>
            <a:off x="2154797" y="3367620"/>
            <a:ext cx="663000" cy="364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EE3E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4" name="Google Shape;534;p46"/>
          <p:cNvSpPr/>
          <p:nvPr/>
        </p:nvSpPr>
        <p:spPr>
          <a:xfrm>
            <a:off x="1931784" y="3444696"/>
            <a:ext cx="84900" cy="2100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46"/>
          <p:cNvSpPr txBox="1"/>
          <p:nvPr/>
        </p:nvSpPr>
        <p:spPr>
          <a:xfrm>
            <a:off x="2098247" y="3739414"/>
            <a:ext cx="7761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Sand and oil removal</a:t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6" name="Google Shape;536;p46"/>
          <p:cNvSpPr/>
          <p:nvPr/>
        </p:nvSpPr>
        <p:spPr>
          <a:xfrm>
            <a:off x="5672349" y="3363931"/>
            <a:ext cx="658500" cy="371700"/>
          </a:xfrm>
          <a:prstGeom prst="roundRect">
            <a:avLst>
              <a:gd fmla="val 16667" name="adj"/>
            </a:avLst>
          </a:prstGeom>
          <a:solidFill>
            <a:srgbClr val="AEE3EB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7" name="Google Shape;53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6049" y="3366614"/>
            <a:ext cx="611100" cy="366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38" name="Google Shape;538;p46"/>
          <p:cNvSpPr txBox="1"/>
          <p:nvPr/>
        </p:nvSpPr>
        <p:spPr>
          <a:xfrm>
            <a:off x="5613550" y="3739402"/>
            <a:ext cx="7761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571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EA4335"/>
                </a:solidFill>
                <a:latin typeface="Roboto"/>
                <a:ea typeface="Roboto"/>
                <a:cs typeface="Roboto"/>
                <a:sym typeface="Roboto"/>
              </a:rPr>
              <a:t>Hydrotech</a:t>
            </a:r>
            <a:r>
              <a:rPr b="1" baseline="30000" lang="en-US" sz="800">
                <a:solidFill>
                  <a:srgbClr val="EA4335"/>
                </a:solidFill>
                <a:latin typeface="Roboto"/>
                <a:ea typeface="Roboto"/>
                <a:cs typeface="Roboto"/>
                <a:sym typeface="Roboto"/>
              </a:rPr>
              <a:t>TM</a:t>
            </a:r>
            <a:endParaRPr b="1" baseline="30000" sz="800">
              <a:solidFill>
                <a:srgbClr val="EA433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571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EA4335"/>
                </a:solidFill>
                <a:latin typeface="Roboto"/>
                <a:ea typeface="Roboto"/>
                <a:cs typeface="Roboto"/>
                <a:sym typeface="Roboto"/>
              </a:rPr>
              <a:t>Disc filter: </a:t>
            </a:r>
            <a:r>
              <a:rPr b="1"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64%</a:t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9" name="Google Shape;539;p46"/>
          <p:cNvSpPr/>
          <p:nvPr/>
        </p:nvSpPr>
        <p:spPr>
          <a:xfrm>
            <a:off x="5565100" y="1338301"/>
            <a:ext cx="873000" cy="1185000"/>
          </a:xfrm>
          <a:prstGeom prst="rect">
            <a:avLst/>
          </a:prstGeom>
          <a:solidFill>
            <a:srgbClr val="C8EF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46"/>
          <p:cNvSpPr/>
          <p:nvPr/>
        </p:nvSpPr>
        <p:spPr>
          <a:xfrm>
            <a:off x="3212880" y="1338313"/>
            <a:ext cx="1890600" cy="1185000"/>
          </a:xfrm>
          <a:prstGeom prst="rect">
            <a:avLst/>
          </a:prstGeom>
          <a:solidFill>
            <a:srgbClr val="C8EF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46"/>
          <p:cNvSpPr/>
          <p:nvPr/>
        </p:nvSpPr>
        <p:spPr>
          <a:xfrm>
            <a:off x="968625" y="1337628"/>
            <a:ext cx="1949400" cy="1185000"/>
          </a:xfrm>
          <a:prstGeom prst="rect">
            <a:avLst/>
          </a:prstGeom>
          <a:solidFill>
            <a:srgbClr val="C8EF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2" name="Google Shape;542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858" y="1573125"/>
            <a:ext cx="655500" cy="371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EE3E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3" name="Google Shape;543;p46"/>
          <p:cNvSpPr/>
          <p:nvPr/>
        </p:nvSpPr>
        <p:spPr>
          <a:xfrm>
            <a:off x="3046156" y="1651809"/>
            <a:ext cx="84900" cy="2142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4" name="Google Shape;544;p46"/>
          <p:cNvPicPr preferRelativeResize="0"/>
          <p:nvPr/>
        </p:nvPicPr>
        <p:blipFill rotWithShape="1">
          <a:blip r:embed="rId4">
            <a:alphaModFix/>
          </a:blip>
          <a:srcRect b="0" l="52461" r="24000" t="0"/>
          <a:stretch/>
        </p:blipFill>
        <p:spPr>
          <a:xfrm>
            <a:off x="3281165" y="1573125"/>
            <a:ext cx="641400" cy="371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EE3E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5" name="Google Shape;545;p46"/>
          <p:cNvPicPr preferRelativeResize="0"/>
          <p:nvPr/>
        </p:nvPicPr>
        <p:blipFill rotWithShape="1">
          <a:blip r:embed="rId4">
            <a:alphaModFix/>
          </a:blip>
          <a:srcRect b="0" l="76458" r="0" t="0"/>
          <a:stretch/>
        </p:blipFill>
        <p:spPr>
          <a:xfrm>
            <a:off x="4376855" y="1573125"/>
            <a:ext cx="641400" cy="371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EE3E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6" name="Google Shape;546;p46"/>
          <p:cNvSpPr/>
          <p:nvPr/>
        </p:nvSpPr>
        <p:spPr>
          <a:xfrm>
            <a:off x="3981916" y="1651745"/>
            <a:ext cx="84900" cy="2142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46"/>
          <p:cNvSpPr/>
          <p:nvPr/>
        </p:nvSpPr>
        <p:spPr>
          <a:xfrm>
            <a:off x="4082500" y="1651745"/>
            <a:ext cx="84900" cy="2142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46"/>
          <p:cNvSpPr/>
          <p:nvPr/>
        </p:nvSpPr>
        <p:spPr>
          <a:xfrm>
            <a:off x="4201373" y="1651745"/>
            <a:ext cx="84900" cy="2142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46"/>
          <p:cNvSpPr/>
          <p:nvPr/>
        </p:nvSpPr>
        <p:spPr>
          <a:xfrm>
            <a:off x="6487375" y="1651809"/>
            <a:ext cx="84900" cy="2142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0" name="Google Shape;550;p46"/>
          <p:cNvPicPr preferRelativeResize="0"/>
          <p:nvPr/>
        </p:nvPicPr>
        <p:blipFill rotWithShape="1">
          <a:blip r:embed="rId4">
            <a:alphaModFix/>
          </a:blip>
          <a:srcRect b="0" l="0" r="75665" t="0"/>
          <a:stretch/>
        </p:blipFill>
        <p:spPr>
          <a:xfrm>
            <a:off x="1111450" y="1573128"/>
            <a:ext cx="663000" cy="371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EE3E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1" name="Google Shape;551;p46"/>
          <p:cNvPicPr preferRelativeResize="0"/>
          <p:nvPr/>
        </p:nvPicPr>
        <p:blipFill rotWithShape="1">
          <a:blip r:embed="rId4">
            <a:alphaModFix/>
          </a:blip>
          <a:srcRect b="0" l="23999" r="51666" t="0"/>
          <a:stretch/>
        </p:blipFill>
        <p:spPr>
          <a:xfrm>
            <a:off x="2154797" y="1573128"/>
            <a:ext cx="663000" cy="371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EE3E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2" name="Google Shape;552;p46"/>
          <p:cNvSpPr/>
          <p:nvPr/>
        </p:nvSpPr>
        <p:spPr>
          <a:xfrm>
            <a:off x="1931784" y="1651747"/>
            <a:ext cx="84900" cy="2142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46"/>
          <p:cNvSpPr txBox="1"/>
          <p:nvPr/>
        </p:nvSpPr>
        <p:spPr>
          <a:xfrm>
            <a:off x="1618883" y="1288810"/>
            <a:ext cx="7107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109 - 1,789</a:t>
            </a:r>
            <a:endParaRPr sz="800">
              <a:solidFill>
                <a:srgbClr val="E7562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MP/L</a:t>
            </a:r>
            <a:endParaRPr sz="800">
              <a:solidFill>
                <a:srgbClr val="E7562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54" name="Google Shape;554;p46"/>
          <p:cNvSpPr txBox="1"/>
          <p:nvPr/>
        </p:nvSpPr>
        <p:spPr>
          <a:xfrm>
            <a:off x="2098247" y="1928903"/>
            <a:ext cx="7761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Sand and oil removal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43.3-50%</a:t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5" name="Google Shape;555;p46"/>
          <p:cNvSpPr txBox="1"/>
          <p:nvPr/>
        </p:nvSpPr>
        <p:spPr>
          <a:xfrm>
            <a:off x="4309505" y="1928890"/>
            <a:ext cx="7761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EA4335"/>
                </a:solidFill>
                <a:latin typeface="Roboto"/>
                <a:ea typeface="Roboto"/>
                <a:cs typeface="Roboto"/>
                <a:sym typeface="Roboto"/>
              </a:rPr>
              <a:t>Multiflo</a:t>
            </a:r>
            <a:r>
              <a:rPr b="1" baseline="30000" lang="en-US" sz="800">
                <a:solidFill>
                  <a:srgbClr val="EA4335"/>
                </a:solidFill>
                <a:latin typeface="Roboto"/>
                <a:ea typeface="Roboto"/>
                <a:cs typeface="Roboto"/>
                <a:sym typeface="Roboto"/>
              </a:rPr>
              <a:t>TM</a:t>
            </a:r>
            <a:endParaRPr b="1" baseline="30000" sz="800">
              <a:solidFill>
                <a:srgbClr val="EA433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Densadeg</a:t>
            </a:r>
            <a:endParaRPr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99-99.8%</a:t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6" name="Google Shape;556;p46"/>
          <p:cNvSpPr txBox="1"/>
          <p:nvPr/>
        </p:nvSpPr>
        <p:spPr>
          <a:xfrm>
            <a:off x="3213815" y="1289516"/>
            <a:ext cx="7761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Coag/Floc.</a:t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7" name="Google Shape;557;p46"/>
          <p:cNvSpPr txBox="1"/>
          <p:nvPr/>
        </p:nvSpPr>
        <p:spPr>
          <a:xfrm>
            <a:off x="4219655" y="1289516"/>
            <a:ext cx="9558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Lamellar settler</a:t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8" name="Google Shape;558;p46"/>
          <p:cNvSpPr/>
          <p:nvPr/>
        </p:nvSpPr>
        <p:spPr>
          <a:xfrm>
            <a:off x="5291507" y="1651809"/>
            <a:ext cx="84900" cy="2142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46"/>
          <p:cNvSpPr txBox="1"/>
          <p:nvPr/>
        </p:nvSpPr>
        <p:spPr>
          <a:xfrm>
            <a:off x="4978607" y="1288810"/>
            <a:ext cx="7107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1 - 19</a:t>
            </a:r>
            <a:endParaRPr sz="800">
              <a:solidFill>
                <a:srgbClr val="E7562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MP/L</a:t>
            </a:r>
            <a:endParaRPr sz="800">
              <a:solidFill>
                <a:srgbClr val="E7562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0" name="Google Shape;560;p46"/>
          <p:cNvSpPr txBox="1"/>
          <p:nvPr/>
        </p:nvSpPr>
        <p:spPr>
          <a:xfrm>
            <a:off x="6332925" y="1288810"/>
            <a:ext cx="7107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1 - 8</a:t>
            </a:r>
            <a:endParaRPr sz="800">
              <a:solidFill>
                <a:srgbClr val="E7562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MP/L</a:t>
            </a:r>
            <a:endParaRPr sz="800">
              <a:solidFill>
                <a:srgbClr val="E7562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1" name="Google Shape;561;p46"/>
          <p:cNvSpPr txBox="1"/>
          <p:nvPr/>
        </p:nvSpPr>
        <p:spPr>
          <a:xfrm>
            <a:off x="5613550" y="1928890"/>
            <a:ext cx="12819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EA4335"/>
                </a:solidFill>
                <a:latin typeface="Roboto"/>
                <a:ea typeface="Roboto"/>
                <a:cs typeface="Roboto"/>
                <a:sym typeface="Roboto"/>
              </a:rPr>
              <a:t>Biostyr</a:t>
            </a:r>
            <a:r>
              <a:rPr b="1" baseline="30000" lang="en-US" sz="800">
                <a:solidFill>
                  <a:srgbClr val="EA4335"/>
                </a:solidFill>
                <a:latin typeface="Roboto"/>
                <a:ea typeface="Roboto"/>
                <a:cs typeface="Roboto"/>
                <a:sym typeface="Roboto"/>
              </a:rPr>
              <a:t>TM</a:t>
            </a:r>
            <a:endParaRPr b="1" baseline="30000" sz="800">
              <a:solidFill>
                <a:srgbClr val="EA4335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A4335"/>
                </a:solidFill>
                <a:latin typeface="Roboto"/>
                <a:ea typeface="Roboto"/>
                <a:cs typeface="Roboto"/>
                <a:sym typeface="Roboto"/>
              </a:rPr>
              <a:t>Biocarbon      </a:t>
            </a:r>
            <a:r>
              <a:rPr b="1"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67-68%</a:t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Biophor</a:t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2" name="Google Shape;562;p46"/>
          <p:cNvSpPr/>
          <p:nvPr/>
        </p:nvSpPr>
        <p:spPr>
          <a:xfrm>
            <a:off x="6158183" y="2025953"/>
            <a:ext cx="44100" cy="371700"/>
          </a:xfrm>
          <a:prstGeom prst="rightBrace">
            <a:avLst>
              <a:gd fmla="val 50000" name="adj1"/>
              <a:gd fmla="val 50652" name="adj2"/>
            </a:avLst>
          </a:prstGeom>
          <a:noFill/>
          <a:ln cap="flat" cmpd="sng" w="1905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69138"/>
              </a:solidFill>
            </a:endParaRPr>
          </a:p>
        </p:txBody>
      </p:sp>
      <p:sp>
        <p:nvSpPr>
          <p:cNvPr id="563" name="Google Shape;563;p46"/>
          <p:cNvSpPr/>
          <p:nvPr/>
        </p:nvSpPr>
        <p:spPr>
          <a:xfrm>
            <a:off x="5291507" y="3444696"/>
            <a:ext cx="84900" cy="2100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46"/>
          <p:cNvSpPr txBox="1"/>
          <p:nvPr/>
        </p:nvSpPr>
        <p:spPr>
          <a:xfrm>
            <a:off x="4978607" y="3084082"/>
            <a:ext cx="7107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4.6-57</a:t>
            </a:r>
            <a:r>
              <a:rPr baseline="30000"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*</a:t>
            </a:r>
            <a:r>
              <a:rPr baseline="30000"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)</a:t>
            </a:r>
            <a:endParaRPr sz="800">
              <a:solidFill>
                <a:srgbClr val="E7562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MP/L</a:t>
            </a:r>
            <a:endParaRPr sz="800">
              <a:solidFill>
                <a:srgbClr val="E7562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5" name="Google Shape;565;p46"/>
          <p:cNvSpPr/>
          <p:nvPr/>
        </p:nvSpPr>
        <p:spPr>
          <a:xfrm>
            <a:off x="6487375" y="3444696"/>
            <a:ext cx="84900" cy="2100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46"/>
          <p:cNvSpPr txBox="1"/>
          <p:nvPr/>
        </p:nvSpPr>
        <p:spPr>
          <a:xfrm>
            <a:off x="6409125" y="3084082"/>
            <a:ext cx="7107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2 - 40</a:t>
            </a:r>
            <a:r>
              <a:rPr baseline="30000"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*</a:t>
            </a:r>
            <a:r>
              <a:rPr baseline="30000"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)</a:t>
            </a:r>
            <a:endParaRPr baseline="30000" sz="800">
              <a:solidFill>
                <a:srgbClr val="E7562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MP/L</a:t>
            </a:r>
            <a:endParaRPr sz="800">
              <a:solidFill>
                <a:srgbClr val="E7562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7" name="Google Shape;567;p46"/>
          <p:cNvSpPr/>
          <p:nvPr/>
        </p:nvSpPr>
        <p:spPr>
          <a:xfrm>
            <a:off x="915750" y="2610375"/>
            <a:ext cx="5910600" cy="174300"/>
          </a:xfrm>
          <a:prstGeom prst="roundRect">
            <a:avLst>
              <a:gd fmla="val 50000" name="adj"/>
            </a:avLst>
          </a:prstGeom>
          <a:solidFill>
            <a:srgbClr val="E85F4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OVERALL WWTP REMOVAL EFFICIENCY: 99-99.9%</a:t>
            </a:r>
            <a:endParaRPr b="1" sz="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8" name="Google Shape;568;p46"/>
          <p:cNvSpPr/>
          <p:nvPr/>
        </p:nvSpPr>
        <p:spPr>
          <a:xfrm>
            <a:off x="6743399" y="2511675"/>
            <a:ext cx="103200" cy="371700"/>
          </a:xfrm>
          <a:prstGeom prst="rightArrow">
            <a:avLst>
              <a:gd fmla="val 48006" name="adj1"/>
              <a:gd fmla="val 97231" name="adj2"/>
            </a:avLst>
          </a:prstGeom>
          <a:solidFill>
            <a:srgbClr val="E756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46"/>
          <p:cNvSpPr txBox="1"/>
          <p:nvPr/>
        </p:nvSpPr>
        <p:spPr>
          <a:xfrm>
            <a:off x="5123525" y="4559175"/>
            <a:ext cx="1890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en-US" sz="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*</a:t>
            </a:r>
            <a:r>
              <a:rPr baseline="30000" lang="en-US" sz="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)</a:t>
            </a:r>
            <a:r>
              <a:rPr lang="en-US" sz="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</a:t>
            </a:r>
            <a:r>
              <a:rPr lang="en-US" sz="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High values = process troubleshootings</a:t>
            </a:r>
            <a:endParaRPr sz="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→ 90% overall WWTP removal efficiency </a:t>
            </a:r>
            <a:endParaRPr sz="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0" name="Google Shape;570;p46"/>
          <p:cNvSpPr/>
          <p:nvPr/>
        </p:nvSpPr>
        <p:spPr>
          <a:xfrm>
            <a:off x="968625" y="1114875"/>
            <a:ext cx="1949400" cy="174000"/>
          </a:xfrm>
          <a:prstGeom prst="rect">
            <a:avLst/>
          </a:prstGeom>
          <a:solidFill>
            <a:srgbClr val="1FA7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Pre-treatment</a:t>
            </a:r>
            <a:endParaRPr sz="9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71" name="Google Shape;571;p46"/>
          <p:cNvSpPr/>
          <p:nvPr/>
        </p:nvSpPr>
        <p:spPr>
          <a:xfrm>
            <a:off x="3213815" y="1114875"/>
            <a:ext cx="1892700" cy="174000"/>
          </a:xfrm>
          <a:prstGeom prst="rect">
            <a:avLst/>
          </a:prstGeom>
          <a:solidFill>
            <a:srgbClr val="1FA7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Primary treatment</a:t>
            </a:r>
            <a:endParaRPr sz="9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72" name="Google Shape;572;p46"/>
          <p:cNvSpPr/>
          <p:nvPr/>
        </p:nvSpPr>
        <p:spPr>
          <a:xfrm>
            <a:off x="5563824" y="1114875"/>
            <a:ext cx="873000" cy="174000"/>
          </a:xfrm>
          <a:prstGeom prst="rect">
            <a:avLst/>
          </a:prstGeom>
          <a:solidFill>
            <a:srgbClr val="1FA7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lt1"/>
                </a:solidFill>
              </a:rPr>
              <a:t>Biofiltration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573" name="Google Shape;573;p46"/>
          <p:cNvSpPr/>
          <p:nvPr/>
        </p:nvSpPr>
        <p:spPr>
          <a:xfrm>
            <a:off x="968625" y="2867475"/>
            <a:ext cx="1949400" cy="174000"/>
          </a:xfrm>
          <a:prstGeom prst="rect">
            <a:avLst/>
          </a:prstGeom>
          <a:solidFill>
            <a:srgbClr val="1FA7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Pre-treatment</a:t>
            </a:r>
            <a:endParaRPr sz="9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74" name="Google Shape;574;p46"/>
          <p:cNvSpPr/>
          <p:nvPr/>
        </p:nvSpPr>
        <p:spPr>
          <a:xfrm>
            <a:off x="3213815" y="2867475"/>
            <a:ext cx="1892700" cy="174000"/>
          </a:xfrm>
          <a:prstGeom prst="rect">
            <a:avLst/>
          </a:prstGeom>
          <a:solidFill>
            <a:srgbClr val="1FA7C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Conventional Activated Sludge</a:t>
            </a:r>
            <a:endParaRPr sz="9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75" name="Google Shape;575;p46"/>
          <p:cNvSpPr/>
          <p:nvPr/>
        </p:nvSpPr>
        <p:spPr>
          <a:xfrm>
            <a:off x="5563824" y="2867475"/>
            <a:ext cx="873000" cy="174000"/>
          </a:xfrm>
          <a:prstGeom prst="rect">
            <a:avLst/>
          </a:prstGeom>
          <a:solidFill>
            <a:srgbClr val="1FA7C2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chemeClr val="lt1"/>
                </a:solidFill>
              </a:rPr>
              <a:t>3ary treatment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576" name="Google Shape;576;p46"/>
          <p:cNvSpPr txBox="1"/>
          <p:nvPr/>
        </p:nvSpPr>
        <p:spPr>
          <a:xfrm>
            <a:off x="1618883" y="3071890"/>
            <a:ext cx="7107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444 - 1,840</a:t>
            </a:r>
            <a:endParaRPr sz="800">
              <a:solidFill>
                <a:srgbClr val="E7562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E75622"/>
                </a:solidFill>
                <a:latin typeface="Roboto Medium"/>
                <a:ea typeface="Roboto Medium"/>
                <a:cs typeface="Roboto Medium"/>
                <a:sym typeface="Roboto Medium"/>
              </a:rPr>
              <a:t>MP/L</a:t>
            </a:r>
            <a:endParaRPr sz="800">
              <a:solidFill>
                <a:srgbClr val="E7562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77" name="Google Shape;577;p46"/>
          <p:cNvSpPr txBox="1"/>
          <p:nvPr/>
        </p:nvSpPr>
        <p:spPr>
          <a:xfrm>
            <a:off x="3213815" y="3071890"/>
            <a:ext cx="7761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Coag/Floc.</a:t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8" name="Google Shape;578;p46"/>
          <p:cNvSpPr txBox="1"/>
          <p:nvPr/>
        </p:nvSpPr>
        <p:spPr>
          <a:xfrm>
            <a:off x="4219655" y="3071890"/>
            <a:ext cx="955800" cy="3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Settler</a:t>
            </a:r>
            <a:endParaRPr b="1" sz="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9" name="Google Shape;579;p46"/>
          <p:cNvSpPr/>
          <p:nvPr/>
        </p:nvSpPr>
        <p:spPr>
          <a:xfrm>
            <a:off x="1889125" y="3647962"/>
            <a:ext cx="103200" cy="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46"/>
          <p:cNvSpPr/>
          <p:nvPr/>
        </p:nvSpPr>
        <p:spPr>
          <a:xfrm>
            <a:off x="5262071" y="3647962"/>
            <a:ext cx="103200" cy="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1" name="Google Shape;581;p46"/>
          <p:cNvCxnSpPr>
            <a:stCxn id="579" idx="2"/>
            <a:endCxn id="580" idx="2"/>
          </p:cNvCxnSpPr>
          <p:nvPr/>
        </p:nvCxnSpPr>
        <p:spPr>
          <a:xfrm flipH="1" rot="-5400000">
            <a:off x="3626875" y="2040712"/>
            <a:ext cx="600" cy="3372900"/>
          </a:xfrm>
          <a:prstGeom prst="bentConnector3">
            <a:avLst>
              <a:gd fmla="val 61381333" name="adj1"/>
            </a:avLst>
          </a:prstGeom>
          <a:noFill/>
          <a:ln cap="flat" cmpd="sng" w="28575">
            <a:solidFill>
              <a:srgbClr val="E6913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82" name="Google Shape;582;p46"/>
          <p:cNvSpPr/>
          <p:nvPr/>
        </p:nvSpPr>
        <p:spPr>
          <a:xfrm>
            <a:off x="1889125" y="1895362"/>
            <a:ext cx="103200" cy="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46"/>
          <p:cNvSpPr/>
          <p:nvPr/>
        </p:nvSpPr>
        <p:spPr>
          <a:xfrm>
            <a:off x="5262071" y="1895362"/>
            <a:ext cx="103200" cy="7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4" name="Google Shape;584;p46"/>
          <p:cNvCxnSpPr>
            <a:stCxn id="582" idx="2"/>
            <a:endCxn id="583" idx="2"/>
          </p:cNvCxnSpPr>
          <p:nvPr/>
        </p:nvCxnSpPr>
        <p:spPr>
          <a:xfrm flipH="1" rot="-5400000">
            <a:off x="3626875" y="288112"/>
            <a:ext cx="600" cy="3372900"/>
          </a:xfrm>
          <a:prstGeom prst="bentConnector3">
            <a:avLst>
              <a:gd fmla="val 80385500" name="adj1"/>
            </a:avLst>
          </a:prstGeom>
          <a:noFill/>
          <a:ln cap="flat" cmpd="sng" w="28575">
            <a:solidFill>
              <a:srgbClr val="E6913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85" name="Google Shape;585;p46"/>
          <p:cNvSpPr txBox="1"/>
          <p:nvPr/>
        </p:nvSpPr>
        <p:spPr>
          <a:xfrm>
            <a:off x="3039825" y="2203200"/>
            <a:ext cx="10905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rPr>
              <a:t>98.9 -  &gt; 99.9%</a:t>
            </a:r>
            <a:endParaRPr b="1" sz="800">
              <a:solidFill>
                <a:srgbClr val="E6913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6" name="Google Shape;586;p46"/>
          <p:cNvSpPr txBox="1"/>
          <p:nvPr/>
        </p:nvSpPr>
        <p:spPr>
          <a:xfrm>
            <a:off x="3039825" y="3839986"/>
            <a:ext cx="10905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solidFill>
                  <a:srgbClr val="E69138"/>
                </a:solidFill>
                <a:latin typeface="Roboto"/>
                <a:ea typeface="Roboto"/>
                <a:cs typeface="Roboto"/>
                <a:sym typeface="Roboto"/>
              </a:rPr>
              <a:t>98.7 - 99.8%</a:t>
            </a:r>
            <a:endParaRPr b="1" sz="800">
              <a:solidFill>
                <a:srgbClr val="E6913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7" name="Google Shape;587;p46"/>
          <p:cNvSpPr/>
          <p:nvPr/>
        </p:nvSpPr>
        <p:spPr>
          <a:xfrm>
            <a:off x="5669850" y="3349258"/>
            <a:ext cx="663000" cy="4116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EE3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46"/>
          <p:cNvSpPr txBox="1"/>
          <p:nvPr/>
        </p:nvSpPr>
        <p:spPr>
          <a:xfrm>
            <a:off x="1386550" y="4598350"/>
            <a:ext cx="381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414646"/>
                </a:solidFill>
              </a:rPr>
              <a:t>Barritaud L. </a:t>
            </a:r>
            <a:r>
              <a:rPr i="1" lang="en-US" sz="600">
                <a:solidFill>
                  <a:srgbClr val="414646"/>
                </a:solidFill>
              </a:rPr>
              <a:t>et al. </a:t>
            </a:r>
            <a:r>
              <a:rPr lang="en-US" sz="600">
                <a:solidFill>
                  <a:srgbClr val="414646"/>
                </a:solidFill>
              </a:rPr>
              <a:t>(2022), </a:t>
            </a:r>
            <a:r>
              <a:rPr i="1" lang="en-US" sz="600">
                <a:solidFill>
                  <a:srgbClr val="414646"/>
                </a:solidFill>
              </a:rPr>
              <a:t>Techniques Science Méthodes, </a:t>
            </a:r>
            <a:r>
              <a:rPr lang="en-US" sz="600">
                <a:solidFill>
                  <a:srgbClr val="414646"/>
                </a:solidFill>
              </a:rPr>
              <a:t>6, 73.</a:t>
            </a:r>
            <a:endParaRPr sz="600">
              <a:solidFill>
                <a:srgbClr val="41464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414646"/>
                </a:solidFill>
              </a:rPr>
              <a:t>Iordachescu</a:t>
            </a:r>
            <a:r>
              <a:rPr lang="en-US" sz="600">
                <a:solidFill>
                  <a:srgbClr val="414646"/>
                </a:solidFill>
              </a:rPr>
              <a:t> L. </a:t>
            </a:r>
            <a:r>
              <a:rPr i="1" lang="en-US" sz="600">
                <a:solidFill>
                  <a:srgbClr val="414646"/>
                </a:solidFill>
              </a:rPr>
              <a:t>et al. </a:t>
            </a:r>
            <a:r>
              <a:rPr lang="en-US" sz="600">
                <a:solidFill>
                  <a:srgbClr val="414646"/>
                </a:solidFill>
              </a:rPr>
              <a:t>(2024), submitted in </a:t>
            </a:r>
            <a:r>
              <a:rPr i="1" lang="en-US" sz="600">
                <a:solidFill>
                  <a:schemeClr val="dk1"/>
                </a:solidFill>
              </a:rPr>
              <a:t>Microplastics and Nanoplastics</a:t>
            </a:r>
            <a:endParaRPr sz="600">
              <a:solidFill>
                <a:srgbClr val="414646"/>
              </a:solidFill>
            </a:endParaRPr>
          </a:p>
        </p:txBody>
      </p:sp>
      <p:sp>
        <p:nvSpPr>
          <p:cNvPr id="589" name="Google Shape;589;p4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7"/>
          <p:cNvSpPr/>
          <p:nvPr/>
        </p:nvSpPr>
        <p:spPr>
          <a:xfrm flipH="1">
            <a:off x="1376262" y="1365150"/>
            <a:ext cx="2094000" cy="646200"/>
          </a:xfrm>
          <a:prstGeom prst="roundRect">
            <a:avLst>
              <a:gd fmla="val 33597" name="adj"/>
            </a:avLst>
          </a:prstGeom>
          <a:gradFill>
            <a:gsLst>
              <a:gs pos="0">
                <a:srgbClr val="FFFFFF"/>
              </a:gs>
              <a:gs pos="100000">
                <a:srgbClr val="F0F0F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100013" rotWithShape="0" algn="bl">
              <a:srgbClr val="000000">
                <a:alpha val="1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5" name="Google Shape;595;p47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</a:pPr>
            <a:r>
              <a:rPr lang="en-US"/>
              <a:t>Don’t underestimate stormwater…</a:t>
            </a:r>
            <a:endParaRPr/>
          </a:p>
        </p:txBody>
      </p:sp>
      <p:sp>
        <p:nvSpPr>
          <p:cNvPr id="596" name="Google Shape;596;p47"/>
          <p:cNvSpPr/>
          <p:nvPr/>
        </p:nvSpPr>
        <p:spPr>
          <a:xfrm flipH="1">
            <a:off x="322861" y="2179468"/>
            <a:ext cx="1481100" cy="6462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FFFFF"/>
              </a:gs>
              <a:gs pos="100000">
                <a:srgbClr val="F0F0F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100013" rotWithShape="0" algn="bl">
              <a:srgbClr val="000000">
                <a:alpha val="1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7" name="Google Shape;597;p47"/>
          <p:cNvSpPr txBox="1"/>
          <p:nvPr/>
        </p:nvSpPr>
        <p:spPr>
          <a:xfrm flipH="1">
            <a:off x="431546" y="2378927"/>
            <a:ext cx="6354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AEE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4 kg</a:t>
            </a:r>
            <a:endParaRPr sz="2000">
              <a:solidFill>
                <a:srgbClr val="00AEEF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598" name="Google Shape;598;p47"/>
          <p:cNvGrpSpPr/>
          <p:nvPr/>
        </p:nvGrpSpPr>
        <p:grpSpPr>
          <a:xfrm>
            <a:off x="1466006" y="1409899"/>
            <a:ext cx="591484" cy="556764"/>
            <a:chOff x="4050213" y="2894208"/>
            <a:chExt cx="632400" cy="597900"/>
          </a:xfrm>
        </p:grpSpPr>
        <p:sp>
          <p:nvSpPr>
            <p:cNvPr id="599" name="Google Shape;599;p47"/>
            <p:cNvSpPr/>
            <p:nvPr/>
          </p:nvSpPr>
          <p:spPr>
            <a:xfrm>
              <a:off x="4050213" y="2894208"/>
              <a:ext cx="632400" cy="597900"/>
            </a:xfrm>
            <a:prstGeom prst="ellipse">
              <a:avLst/>
            </a:prstGeom>
            <a:solidFill>
              <a:srgbClr val="F0F0F0"/>
            </a:solidFill>
            <a:ln cap="flat" cmpd="sng" w="38100">
              <a:solidFill>
                <a:srgbClr val="88888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0057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00" name="Google Shape;600;p47"/>
            <p:cNvGrpSpPr/>
            <p:nvPr/>
          </p:nvGrpSpPr>
          <p:grpSpPr>
            <a:xfrm>
              <a:off x="4092097" y="3077844"/>
              <a:ext cx="548646" cy="230595"/>
              <a:chOff x="4956879" y="2643627"/>
              <a:chExt cx="410940" cy="196101"/>
            </a:xfrm>
          </p:grpSpPr>
          <p:sp>
            <p:nvSpPr>
              <p:cNvPr id="601" name="Google Shape;601;p47"/>
              <p:cNvSpPr/>
              <p:nvPr/>
            </p:nvSpPr>
            <p:spPr>
              <a:xfrm>
                <a:off x="4993418" y="2732934"/>
                <a:ext cx="6666" cy="2248"/>
              </a:xfrm>
              <a:custGeom>
                <a:rect b="b" l="l" r="r" t="t"/>
                <a:pathLst>
                  <a:path extrusionOk="0" h="18" w="54">
                    <a:moveTo>
                      <a:pt x="1" y="0"/>
                    </a:moveTo>
                    <a:cubicBezTo>
                      <a:pt x="18" y="0"/>
                      <a:pt x="18" y="18"/>
                      <a:pt x="18" y="18"/>
                    </a:cubicBezTo>
                    <a:lnTo>
                      <a:pt x="53" y="18"/>
                    </a:lnTo>
                    <a:cubicBezTo>
                      <a:pt x="36" y="0"/>
                      <a:pt x="18" y="0"/>
                      <a:pt x="1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" name="Google Shape;602;p47"/>
              <p:cNvSpPr/>
              <p:nvPr/>
            </p:nvSpPr>
            <p:spPr>
              <a:xfrm>
                <a:off x="5053658" y="2724191"/>
                <a:ext cx="15183" cy="13240"/>
              </a:xfrm>
              <a:custGeom>
                <a:rect b="b" l="l" r="r" t="t"/>
                <a:pathLst>
                  <a:path extrusionOk="0" h="106" w="123">
                    <a:moveTo>
                      <a:pt x="53" y="1"/>
                    </a:moveTo>
                    <a:cubicBezTo>
                      <a:pt x="53" y="12"/>
                      <a:pt x="53" y="24"/>
                      <a:pt x="53" y="35"/>
                    </a:cubicBezTo>
                    <a:lnTo>
                      <a:pt x="105" y="35"/>
                    </a:lnTo>
                    <a:cubicBezTo>
                      <a:pt x="105" y="35"/>
                      <a:pt x="105" y="35"/>
                      <a:pt x="105" y="18"/>
                    </a:cubicBezTo>
                    <a:cubicBezTo>
                      <a:pt x="88" y="18"/>
                      <a:pt x="88" y="1"/>
                      <a:pt x="70" y="1"/>
                    </a:cubicBezTo>
                    <a:close/>
                    <a:moveTo>
                      <a:pt x="70" y="53"/>
                    </a:moveTo>
                    <a:cubicBezTo>
                      <a:pt x="79" y="61"/>
                      <a:pt x="83" y="66"/>
                      <a:pt x="86" y="70"/>
                    </a:cubicBezTo>
                    <a:lnTo>
                      <a:pt x="86" y="70"/>
                    </a:lnTo>
                    <a:cubicBezTo>
                      <a:pt x="81" y="69"/>
                      <a:pt x="70" y="66"/>
                      <a:pt x="70" y="53"/>
                    </a:cubicBezTo>
                    <a:close/>
                    <a:moveTo>
                      <a:pt x="1" y="18"/>
                    </a:moveTo>
                    <a:cubicBezTo>
                      <a:pt x="1" y="18"/>
                      <a:pt x="1" y="35"/>
                      <a:pt x="18" y="35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8" y="70"/>
                      <a:pt x="18" y="70"/>
                      <a:pt x="36" y="70"/>
                    </a:cubicBezTo>
                    <a:cubicBezTo>
                      <a:pt x="36" y="70"/>
                      <a:pt x="36" y="53"/>
                      <a:pt x="36" y="53"/>
                    </a:cubicBezTo>
                    <a:lnTo>
                      <a:pt x="53" y="53"/>
                    </a:lnTo>
                    <a:cubicBezTo>
                      <a:pt x="36" y="35"/>
                      <a:pt x="36" y="35"/>
                      <a:pt x="36" y="18"/>
                    </a:cubicBezTo>
                    <a:close/>
                    <a:moveTo>
                      <a:pt x="86" y="72"/>
                    </a:moveTo>
                    <a:cubicBezTo>
                      <a:pt x="88" y="76"/>
                      <a:pt x="88" y="80"/>
                      <a:pt x="88" y="88"/>
                    </a:cubicBezTo>
                    <a:lnTo>
                      <a:pt x="70" y="88"/>
                    </a:lnTo>
                    <a:cubicBezTo>
                      <a:pt x="70" y="88"/>
                      <a:pt x="82" y="76"/>
                      <a:pt x="86" y="72"/>
                    </a:cubicBezTo>
                    <a:close/>
                    <a:moveTo>
                      <a:pt x="53" y="35"/>
                    </a:moveTo>
                    <a:cubicBezTo>
                      <a:pt x="53" y="41"/>
                      <a:pt x="53" y="47"/>
                      <a:pt x="53" y="53"/>
                    </a:cubicBezTo>
                    <a:cubicBezTo>
                      <a:pt x="53" y="70"/>
                      <a:pt x="53" y="70"/>
                      <a:pt x="53" y="88"/>
                    </a:cubicBezTo>
                    <a:cubicBezTo>
                      <a:pt x="53" y="105"/>
                      <a:pt x="53" y="105"/>
                      <a:pt x="70" y="105"/>
                    </a:cubicBezTo>
                    <a:cubicBezTo>
                      <a:pt x="88" y="105"/>
                      <a:pt x="105" y="88"/>
                      <a:pt x="123" y="88"/>
                    </a:cubicBezTo>
                    <a:cubicBezTo>
                      <a:pt x="123" y="70"/>
                      <a:pt x="123" y="53"/>
                      <a:pt x="105" y="35"/>
                    </a:cubicBezTo>
                    <a:cubicBezTo>
                      <a:pt x="105" y="53"/>
                      <a:pt x="105" y="53"/>
                      <a:pt x="105" y="53"/>
                    </a:cubicBezTo>
                    <a:cubicBezTo>
                      <a:pt x="88" y="53"/>
                      <a:pt x="88" y="35"/>
                      <a:pt x="70" y="35"/>
                    </a:cubicBezTo>
                    <a:cubicBezTo>
                      <a:pt x="70" y="41"/>
                      <a:pt x="70" y="43"/>
                      <a:pt x="70" y="43"/>
                    </a:cubicBezTo>
                    <a:cubicBezTo>
                      <a:pt x="68" y="43"/>
                      <a:pt x="65" y="35"/>
                      <a:pt x="53" y="35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" name="Google Shape;603;p47"/>
              <p:cNvSpPr/>
              <p:nvPr/>
            </p:nvSpPr>
            <p:spPr>
              <a:xfrm>
                <a:off x="5077359" y="2719819"/>
                <a:ext cx="21602" cy="15363"/>
              </a:xfrm>
              <a:custGeom>
                <a:rect b="b" l="l" r="r" t="t"/>
                <a:pathLst>
                  <a:path extrusionOk="0" h="123" w="175">
                    <a:moveTo>
                      <a:pt x="18" y="70"/>
                    </a:moveTo>
                    <a:cubicBezTo>
                      <a:pt x="18" y="70"/>
                      <a:pt x="18" y="70"/>
                      <a:pt x="0" y="88"/>
                    </a:cubicBezTo>
                    <a:cubicBezTo>
                      <a:pt x="0" y="88"/>
                      <a:pt x="0" y="105"/>
                      <a:pt x="18" y="123"/>
                    </a:cubicBezTo>
                    <a:cubicBezTo>
                      <a:pt x="35" y="123"/>
                      <a:pt x="35" y="123"/>
                      <a:pt x="53" y="105"/>
                    </a:cubicBezTo>
                    <a:cubicBezTo>
                      <a:pt x="53" y="105"/>
                      <a:pt x="53" y="105"/>
                      <a:pt x="53" y="88"/>
                    </a:cubicBezTo>
                    <a:cubicBezTo>
                      <a:pt x="53" y="88"/>
                      <a:pt x="53" y="70"/>
                      <a:pt x="35" y="70"/>
                    </a:cubicBezTo>
                    <a:close/>
                    <a:moveTo>
                      <a:pt x="70" y="1"/>
                    </a:moveTo>
                    <a:cubicBezTo>
                      <a:pt x="70" y="18"/>
                      <a:pt x="70" y="18"/>
                      <a:pt x="70" y="18"/>
                    </a:cubicBezTo>
                    <a:cubicBezTo>
                      <a:pt x="35" y="18"/>
                      <a:pt x="35" y="18"/>
                      <a:pt x="35" y="36"/>
                    </a:cubicBezTo>
                    <a:cubicBezTo>
                      <a:pt x="35" y="36"/>
                      <a:pt x="35" y="53"/>
                      <a:pt x="35" y="53"/>
                    </a:cubicBezTo>
                    <a:cubicBezTo>
                      <a:pt x="35" y="53"/>
                      <a:pt x="53" y="53"/>
                      <a:pt x="70" y="70"/>
                    </a:cubicBezTo>
                    <a:cubicBezTo>
                      <a:pt x="70" y="53"/>
                      <a:pt x="88" y="53"/>
                      <a:pt x="105" y="53"/>
                    </a:cubicBezTo>
                    <a:cubicBezTo>
                      <a:pt x="88" y="70"/>
                      <a:pt x="70" y="70"/>
                      <a:pt x="53" y="88"/>
                    </a:cubicBezTo>
                    <a:cubicBezTo>
                      <a:pt x="70" y="88"/>
                      <a:pt x="88" y="105"/>
                      <a:pt x="70" y="105"/>
                    </a:cubicBezTo>
                    <a:cubicBezTo>
                      <a:pt x="70" y="123"/>
                      <a:pt x="88" y="123"/>
                      <a:pt x="105" y="123"/>
                    </a:cubicBezTo>
                    <a:lnTo>
                      <a:pt x="122" y="123"/>
                    </a:lnTo>
                    <a:cubicBezTo>
                      <a:pt x="122" y="105"/>
                      <a:pt x="122" y="105"/>
                      <a:pt x="122" y="105"/>
                    </a:cubicBezTo>
                    <a:cubicBezTo>
                      <a:pt x="122" y="88"/>
                      <a:pt x="105" y="88"/>
                      <a:pt x="105" y="88"/>
                    </a:cubicBezTo>
                    <a:lnTo>
                      <a:pt x="157" y="88"/>
                    </a:lnTo>
                    <a:cubicBezTo>
                      <a:pt x="157" y="88"/>
                      <a:pt x="175" y="88"/>
                      <a:pt x="175" y="70"/>
                    </a:cubicBezTo>
                    <a:cubicBezTo>
                      <a:pt x="175" y="70"/>
                      <a:pt x="175" y="70"/>
                      <a:pt x="175" y="53"/>
                    </a:cubicBezTo>
                    <a:cubicBezTo>
                      <a:pt x="175" y="53"/>
                      <a:pt x="157" y="36"/>
                      <a:pt x="157" y="36"/>
                    </a:cubicBezTo>
                    <a:cubicBezTo>
                      <a:pt x="140" y="36"/>
                      <a:pt x="140" y="53"/>
                      <a:pt x="140" y="53"/>
                    </a:cubicBezTo>
                    <a:lnTo>
                      <a:pt x="122" y="53"/>
                    </a:lnTo>
                    <a:cubicBezTo>
                      <a:pt x="122" y="53"/>
                      <a:pt x="122" y="36"/>
                      <a:pt x="122" y="36"/>
                    </a:cubicBezTo>
                    <a:lnTo>
                      <a:pt x="105" y="36"/>
                    </a:lnTo>
                    <a:cubicBezTo>
                      <a:pt x="105" y="36"/>
                      <a:pt x="88" y="18"/>
                      <a:pt x="88" y="18"/>
                    </a:cubicBezTo>
                    <a:cubicBezTo>
                      <a:pt x="88" y="18"/>
                      <a:pt x="70" y="18"/>
                      <a:pt x="70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" name="Google Shape;604;p47"/>
              <p:cNvSpPr/>
              <p:nvPr/>
            </p:nvSpPr>
            <p:spPr>
              <a:xfrm>
                <a:off x="4976260" y="2722068"/>
                <a:ext cx="12961" cy="10992"/>
              </a:xfrm>
              <a:custGeom>
                <a:rect b="b" l="l" r="r" t="t"/>
                <a:pathLst>
                  <a:path extrusionOk="0" h="88" w="105">
                    <a:moveTo>
                      <a:pt x="53" y="0"/>
                    </a:moveTo>
                    <a:cubicBezTo>
                      <a:pt x="35" y="35"/>
                      <a:pt x="18" y="52"/>
                      <a:pt x="0" y="70"/>
                    </a:cubicBezTo>
                    <a:lnTo>
                      <a:pt x="35" y="70"/>
                    </a:lnTo>
                    <a:cubicBezTo>
                      <a:pt x="35" y="70"/>
                      <a:pt x="35" y="70"/>
                      <a:pt x="53" y="52"/>
                    </a:cubicBezTo>
                    <a:cubicBezTo>
                      <a:pt x="53" y="87"/>
                      <a:pt x="88" y="70"/>
                      <a:pt x="88" y="87"/>
                    </a:cubicBezTo>
                    <a:cubicBezTo>
                      <a:pt x="105" y="70"/>
                      <a:pt x="88" y="70"/>
                      <a:pt x="105" y="70"/>
                    </a:cubicBezTo>
                    <a:cubicBezTo>
                      <a:pt x="105" y="52"/>
                      <a:pt x="105" y="52"/>
                      <a:pt x="88" y="52"/>
                    </a:cubicBezTo>
                    <a:cubicBezTo>
                      <a:pt x="88" y="52"/>
                      <a:pt x="88" y="35"/>
                      <a:pt x="88" y="35"/>
                    </a:cubicBezTo>
                    <a:cubicBezTo>
                      <a:pt x="88" y="18"/>
                      <a:pt x="70" y="18"/>
                      <a:pt x="53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47"/>
              <p:cNvSpPr/>
              <p:nvPr/>
            </p:nvSpPr>
            <p:spPr>
              <a:xfrm>
                <a:off x="5101060" y="2724191"/>
                <a:ext cx="12961" cy="7619"/>
              </a:xfrm>
              <a:custGeom>
                <a:rect b="b" l="l" r="r" t="t"/>
                <a:pathLst>
                  <a:path extrusionOk="0" h="61" w="105">
                    <a:moveTo>
                      <a:pt x="52" y="1"/>
                    </a:moveTo>
                    <a:cubicBezTo>
                      <a:pt x="52" y="18"/>
                      <a:pt x="52" y="18"/>
                      <a:pt x="35" y="35"/>
                    </a:cubicBezTo>
                    <a:cubicBezTo>
                      <a:pt x="35" y="35"/>
                      <a:pt x="35" y="35"/>
                      <a:pt x="35" y="18"/>
                    </a:cubicBezTo>
                    <a:lnTo>
                      <a:pt x="17" y="18"/>
                    </a:lnTo>
                    <a:cubicBezTo>
                      <a:pt x="0" y="35"/>
                      <a:pt x="0" y="35"/>
                      <a:pt x="17" y="53"/>
                    </a:cubicBezTo>
                    <a:cubicBezTo>
                      <a:pt x="23" y="58"/>
                      <a:pt x="28" y="60"/>
                      <a:pt x="33" y="60"/>
                    </a:cubicBezTo>
                    <a:cubicBezTo>
                      <a:pt x="45" y="60"/>
                      <a:pt x="57" y="48"/>
                      <a:pt x="70" y="35"/>
                    </a:cubicBezTo>
                    <a:cubicBezTo>
                      <a:pt x="70" y="53"/>
                      <a:pt x="87" y="53"/>
                      <a:pt x="87" y="53"/>
                    </a:cubicBezTo>
                    <a:lnTo>
                      <a:pt x="105" y="53"/>
                    </a:lnTo>
                    <a:cubicBezTo>
                      <a:pt x="105" y="35"/>
                      <a:pt x="87" y="35"/>
                      <a:pt x="87" y="35"/>
                    </a:cubicBezTo>
                    <a:cubicBezTo>
                      <a:pt x="87" y="1"/>
                      <a:pt x="87" y="1"/>
                      <a:pt x="52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" name="Google Shape;606;p47"/>
              <p:cNvSpPr/>
              <p:nvPr/>
            </p:nvSpPr>
            <p:spPr>
              <a:xfrm>
                <a:off x="5070940" y="2732934"/>
                <a:ext cx="8641" cy="4497"/>
              </a:xfrm>
              <a:custGeom>
                <a:rect b="b" l="l" r="r" t="t"/>
                <a:pathLst>
                  <a:path extrusionOk="0" h="36" w="70">
                    <a:moveTo>
                      <a:pt x="18" y="0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35"/>
                      <a:pt x="0" y="35"/>
                    </a:cubicBezTo>
                    <a:lnTo>
                      <a:pt x="70" y="35"/>
                    </a:lnTo>
                    <a:cubicBezTo>
                      <a:pt x="70" y="35"/>
                      <a:pt x="70" y="18"/>
                      <a:pt x="70" y="18"/>
                    </a:cubicBezTo>
                    <a:lnTo>
                      <a:pt x="52" y="18"/>
                    </a:lnTo>
                    <a:cubicBezTo>
                      <a:pt x="44" y="26"/>
                      <a:pt x="39" y="31"/>
                      <a:pt x="35" y="31"/>
                    </a:cubicBezTo>
                    <a:cubicBezTo>
                      <a:pt x="31" y="31"/>
                      <a:pt x="26" y="26"/>
                      <a:pt x="18" y="18"/>
                    </a:cubicBezTo>
                    <a:cubicBezTo>
                      <a:pt x="18" y="18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" name="Google Shape;607;p47"/>
              <p:cNvSpPr/>
              <p:nvPr/>
            </p:nvSpPr>
            <p:spPr>
              <a:xfrm>
                <a:off x="5064398" y="2717696"/>
                <a:ext cx="10863" cy="6620"/>
              </a:xfrm>
              <a:custGeom>
                <a:rect b="b" l="l" r="r" t="t"/>
                <a:pathLst>
                  <a:path extrusionOk="0" h="53" w="88">
                    <a:moveTo>
                      <a:pt x="71" y="0"/>
                    </a:moveTo>
                    <a:cubicBezTo>
                      <a:pt x="71" y="18"/>
                      <a:pt x="71" y="18"/>
                      <a:pt x="71" y="18"/>
                    </a:cubicBezTo>
                    <a:lnTo>
                      <a:pt x="36" y="18"/>
                    </a:lnTo>
                    <a:cubicBezTo>
                      <a:pt x="18" y="18"/>
                      <a:pt x="1" y="35"/>
                      <a:pt x="18" y="53"/>
                    </a:cubicBezTo>
                    <a:lnTo>
                      <a:pt x="71" y="53"/>
                    </a:lnTo>
                    <a:cubicBezTo>
                      <a:pt x="71" y="35"/>
                      <a:pt x="71" y="35"/>
                      <a:pt x="88" y="35"/>
                    </a:cubicBezTo>
                    <a:cubicBezTo>
                      <a:pt x="88" y="18"/>
                      <a:pt x="88" y="18"/>
                      <a:pt x="71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" name="Google Shape;608;p47"/>
              <p:cNvSpPr/>
              <p:nvPr/>
            </p:nvSpPr>
            <p:spPr>
              <a:xfrm>
                <a:off x="5096740" y="2730686"/>
                <a:ext cx="8641" cy="4497"/>
              </a:xfrm>
              <a:custGeom>
                <a:rect b="b" l="l" r="r" t="t"/>
                <a:pathLst>
                  <a:path extrusionOk="0" h="36" w="70">
                    <a:moveTo>
                      <a:pt x="52" y="1"/>
                    </a:moveTo>
                    <a:cubicBezTo>
                      <a:pt x="35" y="1"/>
                      <a:pt x="18" y="1"/>
                      <a:pt x="0" y="18"/>
                    </a:cubicBezTo>
                    <a:cubicBezTo>
                      <a:pt x="0" y="18"/>
                      <a:pt x="0" y="36"/>
                      <a:pt x="0" y="36"/>
                    </a:cubicBezTo>
                    <a:lnTo>
                      <a:pt x="52" y="36"/>
                    </a:lnTo>
                    <a:cubicBezTo>
                      <a:pt x="70" y="18"/>
                      <a:pt x="52" y="1"/>
                      <a:pt x="52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47"/>
              <p:cNvSpPr/>
              <p:nvPr/>
            </p:nvSpPr>
            <p:spPr>
              <a:xfrm>
                <a:off x="5021440" y="2717696"/>
                <a:ext cx="10863" cy="4497"/>
              </a:xfrm>
              <a:custGeom>
                <a:rect b="b" l="l" r="r" t="t"/>
                <a:pathLst>
                  <a:path extrusionOk="0" h="36" w="88">
                    <a:moveTo>
                      <a:pt x="0" y="0"/>
                    </a:moveTo>
                    <a:cubicBezTo>
                      <a:pt x="18" y="18"/>
                      <a:pt x="18" y="35"/>
                      <a:pt x="35" y="35"/>
                    </a:cubicBezTo>
                    <a:lnTo>
                      <a:pt x="53" y="35"/>
                    </a:lnTo>
                    <a:cubicBezTo>
                      <a:pt x="70" y="35"/>
                      <a:pt x="70" y="35"/>
                      <a:pt x="87" y="18"/>
                    </a:cubicBezTo>
                    <a:cubicBezTo>
                      <a:pt x="53" y="0"/>
                      <a:pt x="35" y="0"/>
                      <a:pt x="0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47"/>
              <p:cNvSpPr/>
              <p:nvPr/>
            </p:nvSpPr>
            <p:spPr>
              <a:xfrm>
                <a:off x="5090197" y="2718945"/>
                <a:ext cx="10986" cy="7494"/>
              </a:xfrm>
              <a:custGeom>
                <a:rect b="b" l="l" r="r" t="t"/>
                <a:pathLst>
                  <a:path extrusionOk="0" h="60" w="89">
                    <a:moveTo>
                      <a:pt x="13" y="0"/>
                    </a:moveTo>
                    <a:cubicBezTo>
                      <a:pt x="1" y="0"/>
                      <a:pt x="1" y="13"/>
                      <a:pt x="1" y="25"/>
                    </a:cubicBezTo>
                    <a:cubicBezTo>
                      <a:pt x="18" y="25"/>
                      <a:pt x="53" y="25"/>
                      <a:pt x="71" y="43"/>
                    </a:cubicBezTo>
                    <a:cubicBezTo>
                      <a:pt x="71" y="43"/>
                      <a:pt x="71" y="60"/>
                      <a:pt x="71" y="60"/>
                    </a:cubicBezTo>
                    <a:cubicBezTo>
                      <a:pt x="88" y="60"/>
                      <a:pt x="88" y="43"/>
                      <a:pt x="88" y="43"/>
                    </a:cubicBezTo>
                    <a:cubicBezTo>
                      <a:pt x="88" y="25"/>
                      <a:pt x="71" y="25"/>
                      <a:pt x="53" y="8"/>
                    </a:cubicBezTo>
                    <a:lnTo>
                      <a:pt x="36" y="8"/>
                    </a:lnTo>
                    <a:cubicBezTo>
                      <a:pt x="26" y="3"/>
                      <a:pt x="18" y="0"/>
                      <a:pt x="13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47"/>
              <p:cNvSpPr/>
              <p:nvPr/>
            </p:nvSpPr>
            <p:spPr>
              <a:xfrm>
                <a:off x="5120317" y="2724191"/>
                <a:ext cx="6666" cy="6620"/>
              </a:xfrm>
              <a:custGeom>
                <a:rect b="b" l="l" r="r" t="t"/>
                <a:pathLst>
                  <a:path extrusionOk="0" h="53" w="54">
                    <a:moveTo>
                      <a:pt x="18" y="1"/>
                    </a:moveTo>
                    <a:cubicBezTo>
                      <a:pt x="18" y="18"/>
                      <a:pt x="1" y="18"/>
                      <a:pt x="1" y="18"/>
                    </a:cubicBezTo>
                    <a:cubicBezTo>
                      <a:pt x="1" y="18"/>
                      <a:pt x="18" y="18"/>
                      <a:pt x="18" y="35"/>
                    </a:cubicBezTo>
                    <a:cubicBezTo>
                      <a:pt x="1" y="35"/>
                      <a:pt x="18" y="53"/>
                      <a:pt x="1" y="53"/>
                    </a:cubicBezTo>
                    <a:lnTo>
                      <a:pt x="53" y="53"/>
                    </a:lnTo>
                    <a:cubicBezTo>
                      <a:pt x="53" y="35"/>
                      <a:pt x="53" y="18"/>
                      <a:pt x="53" y="18"/>
                    </a:cubicBezTo>
                    <a:lnTo>
                      <a:pt x="36" y="18"/>
                    </a:lnTo>
                    <a:cubicBezTo>
                      <a:pt x="36" y="18"/>
                      <a:pt x="36" y="18"/>
                      <a:pt x="36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47"/>
              <p:cNvSpPr/>
              <p:nvPr/>
            </p:nvSpPr>
            <p:spPr>
              <a:xfrm>
                <a:off x="5038598" y="2732934"/>
                <a:ext cx="8764" cy="4497"/>
              </a:xfrm>
              <a:custGeom>
                <a:rect b="b" l="l" r="r" t="t"/>
                <a:pathLst>
                  <a:path extrusionOk="0" h="36" w="71">
                    <a:moveTo>
                      <a:pt x="18" y="0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" y="18"/>
                      <a:pt x="1" y="18"/>
                      <a:pt x="1" y="35"/>
                    </a:cubicBezTo>
                    <a:lnTo>
                      <a:pt x="70" y="35"/>
                    </a:lnTo>
                    <a:cubicBezTo>
                      <a:pt x="70" y="18"/>
                      <a:pt x="70" y="18"/>
                      <a:pt x="70" y="18"/>
                    </a:cubicBezTo>
                    <a:cubicBezTo>
                      <a:pt x="53" y="18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47"/>
              <p:cNvSpPr/>
              <p:nvPr/>
            </p:nvSpPr>
            <p:spPr>
              <a:xfrm>
                <a:off x="5111800" y="2722068"/>
                <a:ext cx="8641" cy="6620"/>
              </a:xfrm>
              <a:custGeom>
                <a:rect b="b" l="l" r="r" t="t"/>
                <a:pathLst>
                  <a:path extrusionOk="0" h="53" w="70">
                    <a:moveTo>
                      <a:pt x="52" y="0"/>
                    </a:moveTo>
                    <a:cubicBezTo>
                      <a:pt x="35" y="0"/>
                      <a:pt x="18" y="18"/>
                      <a:pt x="0" y="18"/>
                    </a:cubicBezTo>
                    <a:cubicBezTo>
                      <a:pt x="0" y="35"/>
                      <a:pt x="35" y="52"/>
                      <a:pt x="70" y="52"/>
                    </a:cubicBezTo>
                    <a:cubicBezTo>
                      <a:pt x="70" y="52"/>
                      <a:pt x="70" y="35"/>
                      <a:pt x="52" y="35"/>
                    </a:cubicBezTo>
                    <a:cubicBezTo>
                      <a:pt x="52" y="18"/>
                      <a:pt x="70" y="0"/>
                      <a:pt x="52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47"/>
              <p:cNvSpPr/>
              <p:nvPr/>
            </p:nvSpPr>
            <p:spPr>
              <a:xfrm>
                <a:off x="5066620" y="2726314"/>
                <a:ext cx="8641" cy="6745"/>
              </a:xfrm>
              <a:custGeom>
                <a:rect b="b" l="l" r="r" t="t"/>
                <a:pathLst>
                  <a:path extrusionOk="0" h="54" w="70">
                    <a:moveTo>
                      <a:pt x="0" y="1"/>
                    </a:moveTo>
                    <a:cubicBezTo>
                      <a:pt x="18" y="18"/>
                      <a:pt x="18" y="36"/>
                      <a:pt x="35" y="53"/>
                    </a:cubicBezTo>
                    <a:cubicBezTo>
                      <a:pt x="35" y="53"/>
                      <a:pt x="53" y="36"/>
                      <a:pt x="53" y="36"/>
                    </a:cubicBezTo>
                    <a:cubicBezTo>
                      <a:pt x="70" y="36"/>
                      <a:pt x="70" y="36"/>
                      <a:pt x="70" y="18"/>
                    </a:cubicBezTo>
                    <a:cubicBezTo>
                      <a:pt x="53" y="18"/>
                      <a:pt x="35" y="1"/>
                      <a:pt x="0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47"/>
              <p:cNvSpPr/>
              <p:nvPr/>
            </p:nvSpPr>
            <p:spPr>
              <a:xfrm>
                <a:off x="5107479" y="2730686"/>
                <a:ext cx="6542" cy="4497"/>
              </a:xfrm>
              <a:custGeom>
                <a:rect b="b" l="l" r="r" t="t"/>
                <a:pathLst>
                  <a:path extrusionOk="0" h="36" w="53">
                    <a:moveTo>
                      <a:pt x="18" y="1"/>
                    </a:moveTo>
                    <a:cubicBezTo>
                      <a:pt x="0" y="18"/>
                      <a:pt x="0" y="18"/>
                      <a:pt x="0" y="36"/>
                    </a:cubicBezTo>
                    <a:lnTo>
                      <a:pt x="35" y="36"/>
                    </a:lnTo>
                    <a:cubicBezTo>
                      <a:pt x="35" y="18"/>
                      <a:pt x="35" y="18"/>
                      <a:pt x="35" y="18"/>
                    </a:cubicBezTo>
                    <a:lnTo>
                      <a:pt x="53" y="18"/>
                    </a:lnTo>
                    <a:cubicBezTo>
                      <a:pt x="35" y="1"/>
                      <a:pt x="35" y="1"/>
                      <a:pt x="1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47"/>
              <p:cNvSpPr/>
              <p:nvPr/>
            </p:nvSpPr>
            <p:spPr>
              <a:xfrm>
                <a:off x="5017119" y="2732934"/>
                <a:ext cx="6542" cy="4497"/>
              </a:xfrm>
              <a:custGeom>
                <a:rect b="b" l="l" r="r" t="t"/>
                <a:pathLst>
                  <a:path extrusionOk="0" h="36" w="53">
                    <a:moveTo>
                      <a:pt x="18" y="0"/>
                    </a:moveTo>
                    <a:cubicBezTo>
                      <a:pt x="0" y="0"/>
                      <a:pt x="0" y="18"/>
                      <a:pt x="0" y="35"/>
                    </a:cubicBezTo>
                    <a:lnTo>
                      <a:pt x="18" y="35"/>
                    </a:lnTo>
                    <a:cubicBezTo>
                      <a:pt x="18" y="35"/>
                      <a:pt x="18" y="35"/>
                      <a:pt x="18" y="18"/>
                    </a:cubicBezTo>
                    <a:cubicBezTo>
                      <a:pt x="18" y="18"/>
                      <a:pt x="35" y="35"/>
                      <a:pt x="53" y="35"/>
                    </a:cubicBezTo>
                    <a:cubicBezTo>
                      <a:pt x="53" y="18"/>
                      <a:pt x="35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47"/>
              <p:cNvSpPr/>
              <p:nvPr/>
            </p:nvSpPr>
            <p:spPr>
              <a:xfrm>
                <a:off x="5073039" y="2724191"/>
                <a:ext cx="6542" cy="4497"/>
              </a:xfrm>
              <a:custGeom>
                <a:rect b="b" l="l" r="r" t="t"/>
                <a:pathLst>
                  <a:path extrusionOk="0" h="36" w="53">
                    <a:moveTo>
                      <a:pt x="35" y="1"/>
                    </a:moveTo>
                    <a:cubicBezTo>
                      <a:pt x="18" y="1"/>
                      <a:pt x="1" y="1"/>
                      <a:pt x="1" y="18"/>
                    </a:cubicBezTo>
                    <a:cubicBezTo>
                      <a:pt x="1" y="18"/>
                      <a:pt x="1" y="35"/>
                      <a:pt x="18" y="35"/>
                    </a:cubicBezTo>
                    <a:lnTo>
                      <a:pt x="35" y="35"/>
                    </a:lnTo>
                    <a:cubicBezTo>
                      <a:pt x="53" y="18"/>
                      <a:pt x="53" y="18"/>
                      <a:pt x="35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8" name="Google Shape;618;p47"/>
              <p:cNvSpPr/>
              <p:nvPr/>
            </p:nvSpPr>
            <p:spPr>
              <a:xfrm>
                <a:off x="5051560" y="2717696"/>
                <a:ext cx="4444" cy="6620"/>
              </a:xfrm>
              <a:custGeom>
                <a:rect b="b" l="l" r="r" t="t"/>
                <a:pathLst>
                  <a:path extrusionOk="0" h="53" w="36">
                    <a:moveTo>
                      <a:pt x="18" y="0"/>
                    </a:moveTo>
                    <a:cubicBezTo>
                      <a:pt x="0" y="18"/>
                      <a:pt x="0" y="18"/>
                      <a:pt x="0" y="35"/>
                    </a:cubicBezTo>
                    <a:cubicBezTo>
                      <a:pt x="18" y="35"/>
                      <a:pt x="18" y="53"/>
                      <a:pt x="18" y="53"/>
                    </a:cubicBezTo>
                    <a:cubicBezTo>
                      <a:pt x="18" y="35"/>
                      <a:pt x="35" y="35"/>
                      <a:pt x="35" y="35"/>
                    </a:cubicBezTo>
                    <a:cubicBezTo>
                      <a:pt x="35" y="18"/>
                      <a:pt x="35" y="18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9" name="Google Shape;619;p47"/>
              <p:cNvSpPr/>
              <p:nvPr/>
            </p:nvSpPr>
            <p:spPr>
              <a:xfrm>
                <a:off x="5049338" y="2732934"/>
                <a:ext cx="6666" cy="3872"/>
              </a:xfrm>
              <a:custGeom>
                <a:rect b="b" l="l" r="r" t="t"/>
                <a:pathLst>
                  <a:path extrusionOk="0" h="31" w="54">
                    <a:moveTo>
                      <a:pt x="36" y="0"/>
                    </a:moveTo>
                    <a:cubicBezTo>
                      <a:pt x="36" y="18"/>
                      <a:pt x="18" y="18"/>
                      <a:pt x="1" y="18"/>
                    </a:cubicBezTo>
                    <a:cubicBezTo>
                      <a:pt x="10" y="26"/>
                      <a:pt x="18" y="31"/>
                      <a:pt x="27" y="31"/>
                    </a:cubicBezTo>
                    <a:cubicBezTo>
                      <a:pt x="36" y="31"/>
                      <a:pt x="44" y="26"/>
                      <a:pt x="53" y="18"/>
                    </a:cubicBezTo>
                    <a:cubicBezTo>
                      <a:pt x="53" y="18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0" name="Google Shape;620;p47"/>
              <p:cNvSpPr/>
              <p:nvPr/>
            </p:nvSpPr>
            <p:spPr>
              <a:xfrm>
                <a:off x="5057979" y="2717696"/>
                <a:ext cx="6542" cy="4497"/>
              </a:xfrm>
              <a:custGeom>
                <a:rect b="b" l="l" r="r" t="t"/>
                <a:pathLst>
                  <a:path extrusionOk="0" h="36" w="53">
                    <a:moveTo>
                      <a:pt x="35" y="0"/>
                    </a:moveTo>
                    <a:cubicBezTo>
                      <a:pt x="35" y="18"/>
                      <a:pt x="35" y="18"/>
                      <a:pt x="35" y="18"/>
                    </a:cubicBezTo>
                    <a:lnTo>
                      <a:pt x="1" y="18"/>
                    </a:lnTo>
                    <a:cubicBezTo>
                      <a:pt x="1" y="35"/>
                      <a:pt x="1" y="35"/>
                      <a:pt x="35" y="35"/>
                    </a:cubicBezTo>
                    <a:lnTo>
                      <a:pt x="53" y="35"/>
                    </a:lnTo>
                    <a:cubicBezTo>
                      <a:pt x="53" y="18"/>
                      <a:pt x="53" y="18"/>
                      <a:pt x="35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1" name="Google Shape;621;p47"/>
              <p:cNvSpPr/>
              <p:nvPr/>
            </p:nvSpPr>
            <p:spPr>
              <a:xfrm>
                <a:off x="5025760" y="2734059"/>
                <a:ext cx="6542" cy="3372"/>
              </a:xfrm>
              <a:custGeom>
                <a:rect b="b" l="l" r="r" t="t"/>
                <a:pathLst>
                  <a:path extrusionOk="0" h="27" w="53">
                    <a:moveTo>
                      <a:pt x="21" y="1"/>
                    </a:moveTo>
                    <a:cubicBezTo>
                      <a:pt x="14" y="1"/>
                      <a:pt x="6" y="3"/>
                      <a:pt x="0" y="9"/>
                    </a:cubicBezTo>
                    <a:cubicBezTo>
                      <a:pt x="0" y="9"/>
                      <a:pt x="0" y="9"/>
                      <a:pt x="0" y="26"/>
                    </a:cubicBezTo>
                    <a:lnTo>
                      <a:pt x="35" y="26"/>
                    </a:lnTo>
                    <a:cubicBezTo>
                      <a:pt x="52" y="26"/>
                      <a:pt x="52" y="26"/>
                      <a:pt x="52" y="9"/>
                    </a:cubicBezTo>
                    <a:cubicBezTo>
                      <a:pt x="52" y="9"/>
                      <a:pt x="37" y="1"/>
                      <a:pt x="21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47"/>
              <p:cNvSpPr/>
              <p:nvPr/>
            </p:nvSpPr>
            <p:spPr>
              <a:xfrm>
                <a:off x="4974038" y="2724191"/>
                <a:ext cx="6666" cy="2248"/>
              </a:xfrm>
              <a:custGeom>
                <a:rect b="b" l="l" r="r" t="t"/>
                <a:pathLst>
                  <a:path extrusionOk="0" h="18" w="54">
                    <a:moveTo>
                      <a:pt x="18" y="1"/>
                    </a:moveTo>
                    <a:cubicBezTo>
                      <a:pt x="1" y="1"/>
                      <a:pt x="1" y="18"/>
                      <a:pt x="1" y="18"/>
                    </a:cubicBezTo>
                    <a:lnTo>
                      <a:pt x="36" y="18"/>
                    </a:lnTo>
                    <a:cubicBezTo>
                      <a:pt x="36" y="18"/>
                      <a:pt x="36" y="18"/>
                      <a:pt x="53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3" name="Google Shape;623;p47"/>
              <p:cNvSpPr/>
              <p:nvPr/>
            </p:nvSpPr>
            <p:spPr>
              <a:xfrm>
                <a:off x="4963298" y="2726314"/>
                <a:ext cx="8764" cy="2373"/>
              </a:xfrm>
              <a:custGeom>
                <a:rect b="b" l="l" r="r" t="t"/>
                <a:pathLst>
                  <a:path extrusionOk="0" h="19" w="71">
                    <a:moveTo>
                      <a:pt x="18" y="1"/>
                    </a:moveTo>
                    <a:cubicBezTo>
                      <a:pt x="18" y="1"/>
                      <a:pt x="18" y="18"/>
                      <a:pt x="1" y="18"/>
                    </a:cubicBezTo>
                    <a:lnTo>
                      <a:pt x="53" y="18"/>
                    </a:lnTo>
                    <a:cubicBezTo>
                      <a:pt x="71" y="18"/>
                      <a:pt x="71" y="18"/>
                      <a:pt x="71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4" name="Google Shape;624;p47"/>
              <p:cNvSpPr/>
              <p:nvPr/>
            </p:nvSpPr>
            <p:spPr>
              <a:xfrm>
                <a:off x="5042919" y="2717696"/>
                <a:ext cx="6542" cy="4497"/>
              </a:xfrm>
              <a:custGeom>
                <a:rect b="b" l="l" r="r" t="t"/>
                <a:pathLst>
                  <a:path extrusionOk="0" h="36" w="53">
                    <a:moveTo>
                      <a:pt x="1" y="0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35"/>
                      <a:pt x="1" y="35"/>
                    </a:cubicBezTo>
                    <a:lnTo>
                      <a:pt x="53" y="35"/>
                    </a:lnTo>
                    <a:cubicBezTo>
                      <a:pt x="53" y="35"/>
                      <a:pt x="35" y="18"/>
                      <a:pt x="35" y="18"/>
                    </a:cubicBezTo>
                    <a:lnTo>
                      <a:pt x="18" y="18"/>
                    </a:lnTo>
                    <a:cubicBezTo>
                      <a:pt x="18" y="18"/>
                      <a:pt x="1" y="18"/>
                      <a:pt x="1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47"/>
              <p:cNvSpPr/>
              <p:nvPr/>
            </p:nvSpPr>
            <p:spPr>
              <a:xfrm>
                <a:off x="5075137" y="2719819"/>
                <a:ext cx="6666" cy="2373"/>
              </a:xfrm>
              <a:custGeom>
                <a:rect b="b" l="l" r="r" t="t"/>
                <a:pathLst>
                  <a:path extrusionOk="0" h="19" w="54">
                    <a:moveTo>
                      <a:pt x="18" y="1"/>
                    </a:moveTo>
                    <a:cubicBezTo>
                      <a:pt x="18" y="1"/>
                      <a:pt x="1" y="1"/>
                      <a:pt x="18" y="18"/>
                    </a:cubicBezTo>
                    <a:lnTo>
                      <a:pt x="36" y="18"/>
                    </a:lnTo>
                    <a:cubicBezTo>
                      <a:pt x="53" y="18"/>
                      <a:pt x="53" y="18"/>
                      <a:pt x="53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47"/>
              <p:cNvSpPr/>
              <p:nvPr/>
            </p:nvSpPr>
            <p:spPr>
              <a:xfrm>
                <a:off x="5113898" y="2728563"/>
                <a:ext cx="6542" cy="4497"/>
              </a:xfrm>
              <a:custGeom>
                <a:rect b="b" l="l" r="r" t="t"/>
                <a:pathLst>
                  <a:path extrusionOk="0" h="36" w="53">
                    <a:moveTo>
                      <a:pt x="35" y="0"/>
                    </a:moveTo>
                    <a:cubicBezTo>
                      <a:pt x="18" y="0"/>
                      <a:pt x="1" y="18"/>
                      <a:pt x="1" y="18"/>
                    </a:cubicBezTo>
                    <a:cubicBezTo>
                      <a:pt x="1" y="35"/>
                      <a:pt x="18" y="35"/>
                      <a:pt x="35" y="35"/>
                    </a:cubicBezTo>
                    <a:cubicBezTo>
                      <a:pt x="35" y="35"/>
                      <a:pt x="53" y="18"/>
                      <a:pt x="35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47"/>
              <p:cNvSpPr/>
              <p:nvPr/>
            </p:nvSpPr>
            <p:spPr>
              <a:xfrm>
                <a:off x="5105257" y="2722068"/>
                <a:ext cx="6666" cy="2248"/>
              </a:xfrm>
              <a:custGeom>
                <a:rect b="b" l="l" r="r" t="t"/>
                <a:pathLst>
                  <a:path extrusionOk="0" h="18" w="54">
                    <a:moveTo>
                      <a:pt x="1" y="0"/>
                    </a:moveTo>
                    <a:cubicBezTo>
                      <a:pt x="1" y="18"/>
                      <a:pt x="18" y="18"/>
                      <a:pt x="36" y="18"/>
                    </a:cubicBezTo>
                    <a:lnTo>
                      <a:pt x="53" y="18"/>
                    </a:lnTo>
                    <a:cubicBezTo>
                      <a:pt x="53" y="0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47"/>
              <p:cNvSpPr/>
              <p:nvPr/>
            </p:nvSpPr>
            <p:spPr>
              <a:xfrm>
                <a:off x="5002059" y="2732934"/>
                <a:ext cx="4444" cy="2248"/>
              </a:xfrm>
              <a:custGeom>
                <a:rect b="b" l="l" r="r" t="t"/>
                <a:pathLst>
                  <a:path extrusionOk="0" h="18" w="36">
                    <a:moveTo>
                      <a:pt x="1" y="0"/>
                    </a:moveTo>
                    <a:cubicBezTo>
                      <a:pt x="1" y="0"/>
                      <a:pt x="1" y="18"/>
                      <a:pt x="1" y="18"/>
                    </a:cubicBezTo>
                    <a:lnTo>
                      <a:pt x="35" y="18"/>
                    </a:lnTo>
                    <a:cubicBezTo>
                      <a:pt x="35" y="18"/>
                      <a:pt x="35" y="18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47"/>
              <p:cNvSpPr/>
              <p:nvPr/>
            </p:nvSpPr>
            <p:spPr>
              <a:xfrm>
                <a:off x="4969841" y="2728563"/>
                <a:ext cx="6542" cy="4497"/>
              </a:xfrm>
              <a:custGeom>
                <a:rect b="b" l="l" r="r" t="t"/>
                <a:pathLst>
                  <a:path extrusionOk="0" h="36" w="53">
                    <a:moveTo>
                      <a:pt x="35" y="0"/>
                    </a:moveTo>
                    <a:cubicBezTo>
                      <a:pt x="0" y="0"/>
                      <a:pt x="18" y="18"/>
                      <a:pt x="18" y="18"/>
                    </a:cubicBezTo>
                    <a:cubicBezTo>
                      <a:pt x="18" y="35"/>
                      <a:pt x="18" y="35"/>
                      <a:pt x="35" y="35"/>
                    </a:cubicBezTo>
                    <a:cubicBezTo>
                      <a:pt x="35" y="35"/>
                      <a:pt x="52" y="18"/>
                      <a:pt x="52" y="18"/>
                    </a:cubicBezTo>
                    <a:cubicBezTo>
                      <a:pt x="35" y="18"/>
                      <a:pt x="35" y="0"/>
                      <a:pt x="35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47"/>
              <p:cNvSpPr/>
              <p:nvPr/>
            </p:nvSpPr>
            <p:spPr>
              <a:xfrm>
                <a:off x="5081680" y="2732934"/>
                <a:ext cx="6542" cy="4497"/>
              </a:xfrm>
              <a:custGeom>
                <a:rect b="b" l="l" r="r" t="t"/>
                <a:pathLst>
                  <a:path extrusionOk="0" h="36" w="53">
                    <a:moveTo>
                      <a:pt x="18" y="0"/>
                    </a:moveTo>
                    <a:cubicBezTo>
                      <a:pt x="18" y="18"/>
                      <a:pt x="18" y="18"/>
                      <a:pt x="0" y="18"/>
                    </a:cubicBezTo>
                    <a:cubicBezTo>
                      <a:pt x="18" y="18"/>
                      <a:pt x="18" y="35"/>
                      <a:pt x="18" y="35"/>
                    </a:cubicBezTo>
                    <a:lnTo>
                      <a:pt x="35" y="35"/>
                    </a:lnTo>
                    <a:cubicBezTo>
                      <a:pt x="53" y="35"/>
                      <a:pt x="53" y="18"/>
                      <a:pt x="35" y="18"/>
                    </a:cubicBezTo>
                    <a:cubicBezTo>
                      <a:pt x="35" y="18"/>
                      <a:pt x="35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47"/>
              <p:cNvSpPr/>
              <p:nvPr/>
            </p:nvSpPr>
            <p:spPr>
              <a:xfrm>
                <a:off x="5034278" y="2717696"/>
                <a:ext cx="6666" cy="4497"/>
              </a:xfrm>
              <a:custGeom>
                <a:rect b="b" l="l" r="r" t="t"/>
                <a:pathLst>
                  <a:path extrusionOk="0" h="36" w="54">
                    <a:moveTo>
                      <a:pt x="18" y="0"/>
                    </a:moveTo>
                    <a:cubicBezTo>
                      <a:pt x="1" y="0"/>
                      <a:pt x="1" y="18"/>
                      <a:pt x="1" y="35"/>
                    </a:cubicBezTo>
                    <a:lnTo>
                      <a:pt x="36" y="35"/>
                    </a:lnTo>
                    <a:cubicBezTo>
                      <a:pt x="36" y="35"/>
                      <a:pt x="53" y="18"/>
                      <a:pt x="53" y="18"/>
                    </a:cubicBezTo>
                    <a:cubicBezTo>
                      <a:pt x="36" y="18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" name="Google Shape;632;p47"/>
              <p:cNvSpPr/>
              <p:nvPr/>
            </p:nvSpPr>
            <p:spPr>
              <a:xfrm>
                <a:off x="4999961" y="2719819"/>
                <a:ext cx="6542" cy="2373"/>
              </a:xfrm>
              <a:custGeom>
                <a:rect b="b" l="l" r="r" t="t"/>
                <a:pathLst>
                  <a:path extrusionOk="0" h="19" w="53">
                    <a:moveTo>
                      <a:pt x="0" y="1"/>
                    </a:moveTo>
                    <a:cubicBezTo>
                      <a:pt x="0" y="18"/>
                      <a:pt x="18" y="18"/>
                      <a:pt x="35" y="18"/>
                    </a:cubicBezTo>
                    <a:cubicBezTo>
                      <a:pt x="52" y="1"/>
                      <a:pt x="35" y="1"/>
                      <a:pt x="1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47"/>
              <p:cNvSpPr/>
              <p:nvPr/>
            </p:nvSpPr>
            <p:spPr>
              <a:xfrm>
                <a:off x="5010700" y="2719819"/>
                <a:ext cx="6542" cy="2373"/>
              </a:xfrm>
              <a:custGeom>
                <a:rect b="b" l="l" r="r" t="t"/>
                <a:pathLst>
                  <a:path extrusionOk="0" h="19" w="53">
                    <a:moveTo>
                      <a:pt x="18" y="1"/>
                    </a:moveTo>
                    <a:cubicBezTo>
                      <a:pt x="18" y="1"/>
                      <a:pt x="0" y="1"/>
                      <a:pt x="0" y="18"/>
                    </a:cubicBezTo>
                    <a:lnTo>
                      <a:pt x="35" y="18"/>
                    </a:lnTo>
                    <a:cubicBezTo>
                      <a:pt x="52" y="18"/>
                      <a:pt x="35" y="1"/>
                      <a:pt x="35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47"/>
              <p:cNvSpPr/>
              <p:nvPr/>
            </p:nvSpPr>
            <p:spPr>
              <a:xfrm>
                <a:off x="4986999" y="2722068"/>
                <a:ext cx="4444" cy="2248"/>
              </a:xfrm>
              <a:custGeom>
                <a:rect b="b" l="l" r="r" t="t"/>
                <a:pathLst>
                  <a:path extrusionOk="0" h="18" w="36">
                    <a:moveTo>
                      <a:pt x="1" y="0"/>
                    </a:moveTo>
                    <a:cubicBezTo>
                      <a:pt x="1" y="18"/>
                      <a:pt x="1" y="18"/>
                      <a:pt x="18" y="18"/>
                    </a:cubicBezTo>
                    <a:cubicBezTo>
                      <a:pt x="18" y="18"/>
                      <a:pt x="18" y="18"/>
                      <a:pt x="35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47"/>
              <p:cNvSpPr/>
              <p:nvPr/>
            </p:nvSpPr>
            <p:spPr>
              <a:xfrm>
                <a:off x="5128958" y="2726314"/>
                <a:ext cx="2222" cy="3372"/>
              </a:xfrm>
              <a:custGeom>
                <a:rect b="b" l="l" r="r" t="t"/>
                <a:pathLst>
                  <a:path extrusionOk="0" h="27" w="18">
                    <a:moveTo>
                      <a:pt x="18" y="1"/>
                    </a:moveTo>
                    <a:cubicBezTo>
                      <a:pt x="18" y="1"/>
                      <a:pt x="1" y="1"/>
                      <a:pt x="1" y="18"/>
                    </a:cubicBezTo>
                    <a:cubicBezTo>
                      <a:pt x="1" y="18"/>
                      <a:pt x="1" y="26"/>
                      <a:pt x="6" y="26"/>
                    </a:cubicBezTo>
                    <a:cubicBezTo>
                      <a:pt x="8" y="26"/>
                      <a:pt x="12" y="24"/>
                      <a:pt x="18" y="18"/>
                    </a:cubicBezTo>
                    <a:cubicBezTo>
                      <a:pt x="18" y="18"/>
                      <a:pt x="18" y="18"/>
                      <a:pt x="1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47"/>
              <p:cNvSpPr/>
              <p:nvPr/>
            </p:nvSpPr>
            <p:spPr>
              <a:xfrm>
                <a:off x="5073039" y="2732934"/>
                <a:ext cx="4444" cy="2248"/>
              </a:xfrm>
              <a:custGeom>
                <a:rect b="b" l="l" r="r" t="t"/>
                <a:pathLst>
                  <a:path extrusionOk="0" h="18" w="36">
                    <a:moveTo>
                      <a:pt x="1" y="0"/>
                    </a:moveTo>
                    <a:cubicBezTo>
                      <a:pt x="1" y="0"/>
                      <a:pt x="18" y="18"/>
                      <a:pt x="18" y="18"/>
                    </a:cubicBezTo>
                    <a:lnTo>
                      <a:pt x="35" y="18"/>
                    </a:lnTo>
                    <a:cubicBezTo>
                      <a:pt x="35" y="18"/>
                      <a:pt x="35" y="0"/>
                      <a:pt x="35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47"/>
              <p:cNvSpPr/>
              <p:nvPr/>
            </p:nvSpPr>
            <p:spPr>
              <a:xfrm>
                <a:off x="4978358" y="2732934"/>
                <a:ext cx="4444" cy="125"/>
              </a:xfrm>
              <a:custGeom>
                <a:rect b="b" l="l" r="r" t="t"/>
                <a:pathLst>
                  <a:path extrusionOk="0" h="1" w="36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18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" y="0"/>
                    </a:cubicBezTo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47"/>
              <p:cNvSpPr/>
              <p:nvPr/>
            </p:nvSpPr>
            <p:spPr>
              <a:xfrm>
                <a:off x="4991320" y="2724191"/>
                <a:ext cx="60363" cy="8868"/>
              </a:xfrm>
              <a:custGeom>
                <a:rect b="b" l="l" r="r" t="t"/>
                <a:pathLst>
                  <a:path extrusionOk="0" h="71" w="489">
                    <a:moveTo>
                      <a:pt x="0" y="1"/>
                    </a:moveTo>
                    <a:cubicBezTo>
                      <a:pt x="0" y="70"/>
                      <a:pt x="0" y="70"/>
                      <a:pt x="0" y="70"/>
                    </a:cubicBezTo>
                    <a:lnTo>
                      <a:pt x="18" y="70"/>
                    </a:lnTo>
                    <a:cubicBezTo>
                      <a:pt x="18" y="1"/>
                      <a:pt x="18" y="1"/>
                      <a:pt x="18" y="1"/>
                    </a:cubicBezTo>
                    <a:close/>
                    <a:moveTo>
                      <a:pt x="70" y="1"/>
                    </a:moveTo>
                    <a:cubicBezTo>
                      <a:pt x="70" y="70"/>
                      <a:pt x="70" y="70"/>
                      <a:pt x="70" y="70"/>
                    </a:cubicBezTo>
                    <a:lnTo>
                      <a:pt x="88" y="70"/>
                    </a:lnTo>
                    <a:cubicBezTo>
                      <a:pt x="88" y="1"/>
                      <a:pt x="88" y="1"/>
                      <a:pt x="88" y="1"/>
                    </a:cubicBezTo>
                    <a:close/>
                    <a:moveTo>
                      <a:pt x="331" y="1"/>
                    </a:moveTo>
                    <a:cubicBezTo>
                      <a:pt x="331" y="70"/>
                      <a:pt x="331" y="70"/>
                      <a:pt x="331" y="70"/>
                    </a:cubicBezTo>
                    <a:lnTo>
                      <a:pt x="349" y="70"/>
                    </a:lnTo>
                    <a:cubicBezTo>
                      <a:pt x="349" y="1"/>
                      <a:pt x="349" y="1"/>
                      <a:pt x="349" y="1"/>
                    </a:cubicBezTo>
                    <a:close/>
                    <a:moveTo>
                      <a:pt x="419" y="1"/>
                    </a:moveTo>
                    <a:cubicBezTo>
                      <a:pt x="419" y="70"/>
                      <a:pt x="419" y="70"/>
                      <a:pt x="419" y="70"/>
                    </a:cubicBezTo>
                    <a:lnTo>
                      <a:pt x="488" y="70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47"/>
              <p:cNvSpPr/>
              <p:nvPr/>
            </p:nvSpPr>
            <p:spPr>
              <a:xfrm>
                <a:off x="5303136" y="2739430"/>
                <a:ext cx="38884" cy="37097"/>
              </a:xfrm>
              <a:custGeom>
                <a:rect b="b" l="l" r="r" t="t"/>
                <a:pathLst>
                  <a:path extrusionOk="0" h="297" w="315">
                    <a:moveTo>
                      <a:pt x="88" y="0"/>
                    </a:moveTo>
                    <a:cubicBezTo>
                      <a:pt x="71" y="18"/>
                      <a:pt x="36" y="35"/>
                      <a:pt x="18" y="53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" y="88"/>
                      <a:pt x="1" y="122"/>
                      <a:pt x="1" y="140"/>
                    </a:cubicBezTo>
                    <a:cubicBezTo>
                      <a:pt x="1" y="157"/>
                      <a:pt x="1" y="157"/>
                      <a:pt x="1" y="175"/>
                    </a:cubicBezTo>
                    <a:cubicBezTo>
                      <a:pt x="1" y="175"/>
                      <a:pt x="1" y="192"/>
                      <a:pt x="18" y="192"/>
                    </a:cubicBezTo>
                    <a:cubicBezTo>
                      <a:pt x="210" y="297"/>
                      <a:pt x="210" y="297"/>
                      <a:pt x="210" y="297"/>
                    </a:cubicBezTo>
                    <a:cubicBezTo>
                      <a:pt x="210" y="279"/>
                      <a:pt x="210" y="227"/>
                      <a:pt x="228" y="192"/>
                    </a:cubicBezTo>
                    <a:cubicBezTo>
                      <a:pt x="245" y="175"/>
                      <a:pt x="262" y="157"/>
                      <a:pt x="297" y="140"/>
                    </a:cubicBezTo>
                    <a:cubicBezTo>
                      <a:pt x="297" y="140"/>
                      <a:pt x="297" y="140"/>
                      <a:pt x="297" y="122"/>
                    </a:cubicBezTo>
                    <a:lnTo>
                      <a:pt x="315" y="122"/>
                    </a:lnTo>
                    <a:cubicBezTo>
                      <a:pt x="123" y="0"/>
                      <a:pt x="123" y="0"/>
                      <a:pt x="123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47"/>
              <p:cNvSpPr/>
              <p:nvPr/>
            </p:nvSpPr>
            <p:spPr>
              <a:xfrm>
                <a:off x="4956879" y="2643627"/>
                <a:ext cx="402423" cy="157630"/>
              </a:xfrm>
              <a:custGeom>
                <a:rect b="b" l="l" r="r" t="t"/>
                <a:pathLst>
                  <a:path extrusionOk="0" h="1262" w="3260">
                    <a:moveTo>
                      <a:pt x="2475" y="53"/>
                    </a:moveTo>
                    <a:cubicBezTo>
                      <a:pt x="2928" y="53"/>
                      <a:pt x="3189" y="105"/>
                      <a:pt x="3207" y="140"/>
                    </a:cubicBezTo>
                    <a:cubicBezTo>
                      <a:pt x="3189" y="175"/>
                      <a:pt x="2928" y="227"/>
                      <a:pt x="2475" y="227"/>
                    </a:cubicBezTo>
                    <a:cubicBezTo>
                      <a:pt x="2004" y="227"/>
                      <a:pt x="1743" y="175"/>
                      <a:pt x="1726" y="140"/>
                    </a:cubicBezTo>
                    <a:cubicBezTo>
                      <a:pt x="1726" y="140"/>
                      <a:pt x="1743" y="123"/>
                      <a:pt x="1743" y="123"/>
                    </a:cubicBezTo>
                    <a:lnTo>
                      <a:pt x="1760" y="123"/>
                    </a:lnTo>
                    <a:cubicBezTo>
                      <a:pt x="1848" y="88"/>
                      <a:pt x="2092" y="53"/>
                      <a:pt x="2475" y="53"/>
                    </a:cubicBezTo>
                    <a:close/>
                    <a:moveTo>
                      <a:pt x="732" y="593"/>
                    </a:moveTo>
                    <a:cubicBezTo>
                      <a:pt x="1185" y="593"/>
                      <a:pt x="1412" y="646"/>
                      <a:pt x="1429" y="680"/>
                    </a:cubicBezTo>
                    <a:cubicBezTo>
                      <a:pt x="1412" y="715"/>
                      <a:pt x="1185" y="767"/>
                      <a:pt x="732" y="767"/>
                    </a:cubicBezTo>
                    <a:cubicBezTo>
                      <a:pt x="297" y="767"/>
                      <a:pt x="53" y="715"/>
                      <a:pt x="35" y="680"/>
                    </a:cubicBezTo>
                    <a:cubicBezTo>
                      <a:pt x="53" y="646"/>
                      <a:pt x="297" y="593"/>
                      <a:pt x="732" y="593"/>
                    </a:cubicBezTo>
                    <a:close/>
                    <a:moveTo>
                      <a:pt x="2475" y="1"/>
                    </a:moveTo>
                    <a:cubicBezTo>
                      <a:pt x="2440" y="1"/>
                      <a:pt x="1691" y="1"/>
                      <a:pt x="1691" y="140"/>
                    </a:cubicBezTo>
                    <a:cubicBezTo>
                      <a:pt x="1691" y="872"/>
                      <a:pt x="1691" y="872"/>
                      <a:pt x="1691" y="872"/>
                    </a:cubicBezTo>
                    <a:lnTo>
                      <a:pt x="1464" y="872"/>
                    </a:lnTo>
                    <a:cubicBezTo>
                      <a:pt x="1464" y="767"/>
                      <a:pt x="1464" y="680"/>
                      <a:pt x="1464" y="680"/>
                    </a:cubicBezTo>
                    <a:cubicBezTo>
                      <a:pt x="1464" y="576"/>
                      <a:pt x="994" y="558"/>
                      <a:pt x="732" y="558"/>
                    </a:cubicBezTo>
                    <a:cubicBezTo>
                      <a:pt x="488" y="558"/>
                      <a:pt x="1" y="576"/>
                      <a:pt x="1" y="680"/>
                    </a:cubicBezTo>
                    <a:cubicBezTo>
                      <a:pt x="1" y="680"/>
                      <a:pt x="1" y="1168"/>
                      <a:pt x="1" y="1168"/>
                    </a:cubicBezTo>
                    <a:cubicBezTo>
                      <a:pt x="1" y="1168"/>
                      <a:pt x="295" y="1261"/>
                      <a:pt x="729" y="1261"/>
                    </a:cubicBezTo>
                    <a:cubicBezTo>
                      <a:pt x="945" y="1261"/>
                      <a:pt x="1197" y="1238"/>
                      <a:pt x="1464" y="1168"/>
                    </a:cubicBezTo>
                    <a:cubicBezTo>
                      <a:pt x="1464" y="1168"/>
                      <a:pt x="1464" y="1064"/>
                      <a:pt x="1464" y="977"/>
                    </a:cubicBezTo>
                    <a:lnTo>
                      <a:pt x="1691" y="977"/>
                    </a:lnTo>
                    <a:cubicBezTo>
                      <a:pt x="1691" y="1151"/>
                      <a:pt x="1691" y="1151"/>
                      <a:pt x="1691" y="1151"/>
                    </a:cubicBezTo>
                    <a:cubicBezTo>
                      <a:pt x="1691" y="1151"/>
                      <a:pt x="1743" y="1168"/>
                      <a:pt x="1848" y="1186"/>
                    </a:cubicBezTo>
                    <a:cubicBezTo>
                      <a:pt x="1848" y="297"/>
                      <a:pt x="1848" y="297"/>
                      <a:pt x="1848" y="297"/>
                    </a:cubicBezTo>
                    <a:cubicBezTo>
                      <a:pt x="1848" y="280"/>
                      <a:pt x="1865" y="245"/>
                      <a:pt x="1900" y="245"/>
                    </a:cubicBezTo>
                    <a:cubicBezTo>
                      <a:pt x="1917" y="245"/>
                      <a:pt x="1952" y="280"/>
                      <a:pt x="1952" y="297"/>
                    </a:cubicBezTo>
                    <a:cubicBezTo>
                      <a:pt x="1952" y="1221"/>
                      <a:pt x="1952" y="1221"/>
                      <a:pt x="1952" y="1221"/>
                    </a:cubicBezTo>
                    <a:cubicBezTo>
                      <a:pt x="2074" y="1238"/>
                      <a:pt x="2240" y="1255"/>
                      <a:pt x="2436" y="1255"/>
                    </a:cubicBezTo>
                    <a:cubicBezTo>
                      <a:pt x="2632" y="1255"/>
                      <a:pt x="2858" y="1238"/>
                      <a:pt x="3102" y="1186"/>
                    </a:cubicBezTo>
                    <a:cubicBezTo>
                      <a:pt x="3085" y="1151"/>
                      <a:pt x="3067" y="1116"/>
                      <a:pt x="3033" y="1099"/>
                    </a:cubicBezTo>
                    <a:lnTo>
                      <a:pt x="3015" y="1099"/>
                    </a:lnTo>
                    <a:cubicBezTo>
                      <a:pt x="2806" y="977"/>
                      <a:pt x="2806" y="977"/>
                      <a:pt x="2806" y="977"/>
                    </a:cubicBezTo>
                    <a:cubicBezTo>
                      <a:pt x="2806" y="977"/>
                      <a:pt x="2789" y="959"/>
                      <a:pt x="2789" y="942"/>
                    </a:cubicBezTo>
                    <a:cubicBezTo>
                      <a:pt x="2771" y="907"/>
                      <a:pt x="2789" y="872"/>
                      <a:pt x="2806" y="820"/>
                    </a:cubicBezTo>
                    <a:cubicBezTo>
                      <a:pt x="2823" y="785"/>
                      <a:pt x="2858" y="767"/>
                      <a:pt x="2893" y="750"/>
                    </a:cubicBezTo>
                    <a:lnTo>
                      <a:pt x="2928" y="750"/>
                    </a:lnTo>
                    <a:cubicBezTo>
                      <a:pt x="3189" y="907"/>
                      <a:pt x="3189" y="907"/>
                      <a:pt x="3189" y="907"/>
                    </a:cubicBezTo>
                    <a:cubicBezTo>
                      <a:pt x="3207" y="924"/>
                      <a:pt x="3224" y="942"/>
                      <a:pt x="3259" y="959"/>
                    </a:cubicBezTo>
                    <a:cubicBezTo>
                      <a:pt x="3259" y="140"/>
                      <a:pt x="3259" y="140"/>
                      <a:pt x="3259" y="140"/>
                    </a:cubicBezTo>
                    <a:cubicBezTo>
                      <a:pt x="3259" y="1"/>
                      <a:pt x="2492" y="1"/>
                      <a:pt x="2475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47"/>
              <p:cNvSpPr/>
              <p:nvPr/>
            </p:nvSpPr>
            <p:spPr>
              <a:xfrm>
                <a:off x="5341897" y="2800383"/>
                <a:ext cx="25923" cy="39345"/>
              </a:xfrm>
              <a:custGeom>
                <a:rect b="b" l="l" r="r" t="t"/>
                <a:pathLst>
                  <a:path extrusionOk="0" h="315" w="210">
                    <a:moveTo>
                      <a:pt x="1" y="0"/>
                    </a:moveTo>
                    <a:cubicBezTo>
                      <a:pt x="1" y="18"/>
                      <a:pt x="1" y="18"/>
                      <a:pt x="1" y="18"/>
                    </a:cubicBezTo>
                    <a:cubicBezTo>
                      <a:pt x="1" y="262"/>
                      <a:pt x="1" y="262"/>
                      <a:pt x="1" y="262"/>
                    </a:cubicBezTo>
                    <a:cubicBezTo>
                      <a:pt x="1" y="297"/>
                      <a:pt x="53" y="314"/>
                      <a:pt x="105" y="314"/>
                    </a:cubicBezTo>
                    <a:cubicBezTo>
                      <a:pt x="175" y="314"/>
                      <a:pt x="210" y="297"/>
                      <a:pt x="210" y="262"/>
                    </a:cubicBezTo>
                    <a:cubicBezTo>
                      <a:pt x="210" y="18"/>
                      <a:pt x="210" y="18"/>
                      <a:pt x="210" y="18"/>
                    </a:cubicBezTo>
                    <a:cubicBezTo>
                      <a:pt x="210" y="0"/>
                      <a:pt x="210" y="0"/>
                      <a:pt x="210" y="0"/>
                    </a:cubicBezTo>
                    <a:cubicBezTo>
                      <a:pt x="192" y="35"/>
                      <a:pt x="157" y="35"/>
                      <a:pt x="105" y="35"/>
                    </a:cubicBezTo>
                    <a:cubicBezTo>
                      <a:pt x="70" y="35"/>
                      <a:pt x="35" y="35"/>
                      <a:pt x="1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47"/>
              <p:cNvSpPr/>
              <p:nvPr/>
            </p:nvSpPr>
            <p:spPr>
              <a:xfrm>
                <a:off x="5331157" y="2756791"/>
                <a:ext cx="36662" cy="48088"/>
              </a:xfrm>
              <a:custGeom>
                <a:rect b="b" l="l" r="r" t="t"/>
                <a:pathLst>
                  <a:path extrusionOk="0" h="385" w="297">
                    <a:moveTo>
                      <a:pt x="70" y="1"/>
                    </a:moveTo>
                    <a:cubicBezTo>
                      <a:pt x="53" y="18"/>
                      <a:pt x="35" y="36"/>
                      <a:pt x="18" y="71"/>
                    </a:cubicBezTo>
                    <a:cubicBezTo>
                      <a:pt x="1" y="88"/>
                      <a:pt x="1" y="140"/>
                      <a:pt x="1" y="158"/>
                    </a:cubicBezTo>
                    <a:cubicBezTo>
                      <a:pt x="1" y="175"/>
                      <a:pt x="1" y="175"/>
                      <a:pt x="18" y="175"/>
                    </a:cubicBezTo>
                    <a:cubicBezTo>
                      <a:pt x="35" y="193"/>
                      <a:pt x="70" y="245"/>
                      <a:pt x="88" y="280"/>
                    </a:cubicBezTo>
                    <a:cubicBezTo>
                      <a:pt x="88" y="297"/>
                      <a:pt x="88" y="315"/>
                      <a:pt x="88" y="315"/>
                    </a:cubicBezTo>
                    <a:cubicBezTo>
                      <a:pt x="88" y="349"/>
                      <a:pt x="140" y="384"/>
                      <a:pt x="192" y="384"/>
                    </a:cubicBezTo>
                    <a:cubicBezTo>
                      <a:pt x="262" y="384"/>
                      <a:pt x="297" y="349"/>
                      <a:pt x="297" y="315"/>
                    </a:cubicBezTo>
                    <a:cubicBezTo>
                      <a:pt x="297" y="315"/>
                      <a:pt x="297" y="297"/>
                      <a:pt x="297" y="280"/>
                    </a:cubicBezTo>
                    <a:cubicBezTo>
                      <a:pt x="297" y="280"/>
                      <a:pt x="297" y="262"/>
                      <a:pt x="297" y="262"/>
                    </a:cubicBezTo>
                    <a:cubicBezTo>
                      <a:pt x="297" y="245"/>
                      <a:pt x="297" y="245"/>
                      <a:pt x="297" y="227"/>
                    </a:cubicBezTo>
                    <a:cubicBezTo>
                      <a:pt x="297" y="227"/>
                      <a:pt x="297" y="210"/>
                      <a:pt x="279" y="210"/>
                    </a:cubicBezTo>
                    <a:cubicBezTo>
                      <a:pt x="279" y="193"/>
                      <a:pt x="279" y="193"/>
                      <a:pt x="279" y="193"/>
                    </a:cubicBezTo>
                    <a:cubicBezTo>
                      <a:pt x="279" y="175"/>
                      <a:pt x="279" y="175"/>
                      <a:pt x="279" y="158"/>
                    </a:cubicBezTo>
                    <a:lnTo>
                      <a:pt x="262" y="158"/>
                    </a:lnTo>
                    <a:cubicBezTo>
                      <a:pt x="262" y="140"/>
                      <a:pt x="244" y="123"/>
                      <a:pt x="244" y="105"/>
                    </a:cubicBezTo>
                    <a:cubicBezTo>
                      <a:pt x="227" y="105"/>
                      <a:pt x="227" y="88"/>
                      <a:pt x="227" y="88"/>
                    </a:cubicBezTo>
                    <a:cubicBezTo>
                      <a:pt x="192" y="53"/>
                      <a:pt x="157" y="18"/>
                      <a:pt x="122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47"/>
              <p:cNvSpPr/>
              <p:nvPr/>
            </p:nvSpPr>
            <p:spPr>
              <a:xfrm>
                <a:off x="5182779" y="2658866"/>
                <a:ext cx="4444" cy="4497"/>
              </a:xfrm>
              <a:custGeom>
                <a:rect b="b" l="l" r="r" t="t"/>
                <a:pathLst>
                  <a:path extrusionOk="0" h="36" w="36">
                    <a:moveTo>
                      <a:pt x="18" y="1"/>
                    </a:moveTo>
                    <a:cubicBezTo>
                      <a:pt x="18" y="1"/>
                      <a:pt x="0" y="1"/>
                      <a:pt x="0" y="18"/>
                    </a:cubicBezTo>
                    <a:cubicBezTo>
                      <a:pt x="0" y="18"/>
                      <a:pt x="18" y="36"/>
                      <a:pt x="18" y="36"/>
                    </a:cubicBezTo>
                    <a:cubicBezTo>
                      <a:pt x="35" y="36"/>
                      <a:pt x="35" y="18"/>
                      <a:pt x="35" y="18"/>
                    </a:cubicBezTo>
                    <a:lnTo>
                      <a:pt x="18" y="18"/>
                    </a:lnTo>
                    <a:cubicBezTo>
                      <a:pt x="18" y="1"/>
                      <a:pt x="18" y="1"/>
                      <a:pt x="1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47"/>
              <p:cNvSpPr/>
              <p:nvPr/>
            </p:nvSpPr>
            <p:spPr>
              <a:xfrm>
                <a:off x="5232156" y="2658866"/>
                <a:ext cx="4444" cy="4497"/>
              </a:xfrm>
              <a:custGeom>
                <a:rect b="b" l="l" r="r" t="t"/>
                <a:pathLst>
                  <a:path extrusionOk="0" h="36" w="36">
                    <a:moveTo>
                      <a:pt x="18" y="1"/>
                    </a:moveTo>
                    <a:cubicBezTo>
                      <a:pt x="1" y="1"/>
                      <a:pt x="1" y="1"/>
                      <a:pt x="1" y="18"/>
                    </a:cubicBezTo>
                    <a:cubicBezTo>
                      <a:pt x="1" y="1"/>
                      <a:pt x="18" y="1"/>
                      <a:pt x="18" y="1"/>
                    </a:cubicBezTo>
                    <a:close/>
                    <a:moveTo>
                      <a:pt x="18" y="1"/>
                    </a:moveTo>
                    <a:cubicBezTo>
                      <a:pt x="18" y="1"/>
                      <a:pt x="36" y="1"/>
                      <a:pt x="36" y="18"/>
                    </a:cubicBezTo>
                    <a:cubicBezTo>
                      <a:pt x="36" y="1"/>
                      <a:pt x="36" y="1"/>
                      <a:pt x="18" y="1"/>
                    </a:cubicBezTo>
                    <a:close/>
                    <a:moveTo>
                      <a:pt x="1" y="18"/>
                    </a:moveTo>
                    <a:cubicBezTo>
                      <a:pt x="1" y="18"/>
                      <a:pt x="1" y="36"/>
                      <a:pt x="18" y="36"/>
                    </a:cubicBezTo>
                    <a:cubicBezTo>
                      <a:pt x="36" y="36"/>
                      <a:pt x="36" y="18"/>
                      <a:pt x="36" y="18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47"/>
              <p:cNvSpPr/>
              <p:nvPr/>
            </p:nvSpPr>
            <p:spPr>
              <a:xfrm>
                <a:off x="5234378" y="2650247"/>
                <a:ext cx="6542" cy="4372"/>
              </a:xfrm>
              <a:custGeom>
                <a:rect b="b" l="l" r="r" t="t"/>
                <a:pathLst>
                  <a:path extrusionOk="0" h="35" w="53">
                    <a:moveTo>
                      <a:pt x="35" y="0"/>
                    </a:moveTo>
                    <a:cubicBezTo>
                      <a:pt x="18" y="0"/>
                      <a:pt x="0" y="18"/>
                      <a:pt x="0" y="18"/>
                    </a:cubicBezTo>
                    <a:cubicBezTo>
                      <a:pt x="0" y="35"/>
                      <a:pt x="18" y="35"/>
                      <a:pt x="35" y="35"/>
                    </a:cubicBezTo>
                    <a:cubicBezTo>
                      <a:pt x="18" y="35"/>
                      <a:pt x="18" y="35"/>
                      <a:pt x="18" y="18"/>
                    </a:cubicBezTo>
                    <a:lnTo>
                      <a:pt x="35" y="18"/>
                    </a:ln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53" y="35"/>
                      <a:pt x="53" y="18"/>
                    </a:cubicBezTo>
                    <a:cubicBezTo>
                      <a:pt x="53" y="18"/>
                      <a:pt x="35" y="0"/>
                      <a:pt x="35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6" name="Google Shape;646;p47"/>
              <p:cNvSpPr/>
              <p:nvPr/>
            </p:nvSpPr>
            <p:spPr>
              <a:xfrm>
                <a:off x="5230058" y="2665486"/>
                <a:ext cx="4444" cy="6620"/>
              </a:xfrm>
              <a:custGeom>
                <a:rect b="b" l="l" r="r" t="t"/>
                <a:pathLst>
                  <a:path extrusionOk="0" h="53" w="36">
                    <a:moveTo>
                      <a:pt x="18" y="0"/>
                    </a:moveTo>
                    <a:cubicBezTo>
                      <a:pt x="18" y="0"/>
                      <a:pt x="1" y="17"/>
                      <a:pt x="1" y="17"/>
                    </a:cubicBezTo>
                    <a:cubicBezTo>
                      <a:pt x="1" y="35"/>
                      <a:pt x="18" y="52"/>
                      <a:pt x="18" y="52"/>
                    </a:cubicBezTo>
                    <a:cubicBezTo>
                      <a:pt x="35" y="52"/>
                      <a:pt x="35" y="36"/>
                      <a:pt x="35" y="19"/>
                    </a:cubicBezTo>
                    <a:lnTo>
                      <a:pt x="35" y="19"/>
                    </a:lnTo>
                    <a:cubicBezTo>
                      <a:pt x="35" y="35"/>
                      <a:pt x="35" y="35"/>
                      <a:pt x="18" y="35"/>
                    </a:cubicBezTo>
                    <a:cubicBezTo>
                      <a:pt x="18" y="35"/>
                      <a:pt x="18" y="35"/>
                      <a:pt x="18" y="17"/>
                    </a:cubicBezTo>
                    <a:lnTo>
                      <a:pt x="35" y="17"/>
                    </a:lnTo>
                    <a:cubicBezTo>
                      <a:pt x="35" y="17"/>
                      <a:pt x="35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7" name="Google Shape;647;p47"/>
              <p:cNvSpPr/>
              <p:nvPr/>
            </p:nvSpPr>
            <p:spPr>
              <a:xfrm>
                <a:off x="5223639" y="2650247"/>
                <a:ext cx="6542" cy="6620"/>
              </a:xfrm>
              <a:custGeom>
                <a:rect b="b" l="l" r="r" t="t"/>
                <a:pathLst>
                  <a:path extrusionOk="0" h="53" w="53">
                    <a:moveTo>
                      <a:pt x="35" y="18"/>
                    </a:moveTo>
                    <a:cubicBezTo>
                      <a:pt x="35" y="18"/>
                      <a:pt x="35" y="18"/>
                      <a:pt x="35" y="35"/>
                    </a:cubicBezTo>
                    <a:lnTo>
                      <a:pt x="18" y="35"/>
                    </a:lnTo>
                    <a:cubicBezTo>
                      <a:pt x="18" y="18"/>
                      <a:pt x="18" y="18"/>
                      <a:pt x="35" y="18"/>
                    </a:cubicBezTo>
                    <a:close/>
                    <a:moveTo>
                      <a:pt x="35" y="0"/>
                    </a:moveTo>
                    <a:cubicBezTo>
                      <a:pt x="18" y="0"/>
                      <a:pt x="0" y="18"/>
                      <a:pt x="0" y="35"/>
                    </a:cubicBezTo>
                    <a:cubicBezTo>
                      <a:pt x="0" y="35"/>
                      <a:pt x="18" y="52"/>
                      <a:pt x="35" y="52"/>
                    </a:cubicBezTo>
                    <a:cubicBezTo>
                      <a:pt x="35" y="52"/>
                      <a:pt x="53" y="35"/>
                      <a:pt x="53" y="35"/>
                    </a:cubicBezTo>
                    <a:cubicBezTo>
                      <a:pt x="53" y="18"/>
                      <a:pt x="35" y="0"/>
                      <a:pt x="35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8" name="Google Shape;648;p47"/>
              <p:cNvSpPr/>
              <p:nvPr/>
            </p:nvSpPr>
            <p:spPr>
              <a:xfrm>
                <a:off x="5219318" y="2661114"/>
                <a:ext cx="4444" cy="6620"/>
              </a:xfrm>
              <a:custGeom>
                <a:rect b="b" l="l" r="r" t="t"/>
                <a:pathLst>
                  <a:path extrusionOk="0" h="53" w="36">
                    <a:moveTo>
                      <a:pt x="18" y="0"/>
                    </a:moveTo>
                    <a:cubicBezTo>
                      <a:pt x="0" y="0"/>
                      <a:pt x="0" y="18"/>
                      <a:pt x="0" y="35"/>
                    </a:cubicBezTo>
                    <a:cubicBezTo>
                      <a:pt x="0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35"/>
                    </a:cubicBezTo>
                    <a:lnTo>
                      <a:pt x="0" y="35"/>
                    </a:lnTo>
                    <a:cubicBezTo>
                      <a:pt x="0" y="35"/>
                      <a:pt x="0" y="52"/>
                      <a:pt x="18" y="52"/>
                    </a:cubicBezTo>
                    <a:cubicBezTo>
                      <a:pt x="18" y="52"/>
                      <a:pt x="35" y="35"/>
                      <a:pt x="35" y="35"/>
                    </a:cubicBezTo>
                    <a:cubicBezTo>
                      <a:pt x="35" y="18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9" name="Google Shape;649;p47"/>
              <p:cNvSpPr/>
              <p:nvPr/>
            </p:nvSpPr>
            <p:spPr>
              <a:xfrm>
                <a:off x="5212899" y="2654494"/>
                <a:ext cx="6542" cy="4497"/>
              </a:xfrm>
              <a:custGeom>
                <a:rect b="b" l="l" r="r" t="t"/>
                <a:pathLst>
                  <a:path extrusionOk="0" h="36" w="53">
                    <a:moveTo>
                      <a:pt x="18" y="1"/>
                    </a:moveTo>
                    <a:cubicBezTo>
                      <a:pt x="18" y="1"/>
                      <a:pt x="0" y="1"/>
                      <a:pt x="0" y="18"/>
                    </a:cubicBezTo>
                    <a:cubicBezTo>
                      <a:pt x="0" y="36"/>
                      <a:pt x="18" y="36"/>
                      <a:pt x="18" y="36"/>
                    </a:cubicBezTo>
                    <a:cubicBezTo>
                      <a:pt x="35" y="36"/>
                      <a:pt x="52" y="36"/>
                      <a:pt x="52" y="18"/>
                    </a:cubicBezTo>
                    <a:cubicBezTo>
                      <a:pt x="52" y="1"/>
                      <a:pt x="35" y="1"/>
                      <a:pt x="18" y="1"/>
                    </a:cubicBezTo>
                    <a:cubicBezTo>
                      <a:pt x="35" y="1"/>
                      <a:pt x="35" y="18"/>
                      <a:pt x="35" y="18"/>
                    </a:cubicBezTo>
                    <a:lnTo>
                      <a:pt x="18" y="18"/>
                    </a:lnTo>
                    <a:cubicBezTo>
                      <a:pt x="18" y="18"/>
                      <a:pt x="18" y="1"/>
                      <a:pt x="1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0" name="Google Shape;650;p47"/>
              <p:cNvSpPr/>
              <p:nvPr/>
            </p:nvSpPr>
            <p:spPr>
              <a:xfrm>
                <a:off x="5206357" y="2663237"/>
                <a:ext cx="4444" cy="6620"/>
              </a:xfrm>
              <a:custGeom>
                <a:rect b="b" l="l" r="r" t="t"/>
                <a:pathLst>
                  <a:path extrusionOk="0" h="53" w="36">
                    <a:moveTo>
                      <a:pt x="18" y="1"/>
                    </a:moveTo>
                    <a:cubicBezTo>
                      <a:pt x="1" y="1"/>
                      <a:pt x="1" y="18"/>
                      <a:pt x="1" y="18"/>
                    </a:cubicBezTo>
                    <a:lnTo>
                      <a:pt x="18" y="18"/>
                    </a:ln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" y="35"/>
                      <a:pt x="1" y="18"/>
                    </a:cubicBezTo>
                    <a:lnTo>
                      <a:pt x="1" y="18"/>
                    </a:lnTo>
                    <a:cubicBezTo>
                      <a:pt x="1" y="36"/>
                      <a:pt x="1" y="53"/>
                      <a:pt x="18" y="53"/>
                    </a:cubicBezTo>
                    <a:cubicBezTo>
                      <a:pt x="36" y="53"/>
                      <a:pt x="36" y="35"/>
                      <a:pt x="36" y="18"/>
                    </a:cubicBezTo>
                    <a:cubicBezTo>
                      <a:pt x="36" y="18"/>
                      <a:pt x="36" y="1"/>
                      <a:pt x="1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1" name="Google Shape;651;p47"/>
              <p:cNvSpPr/>
              <p:nvPr/>
            </p:nvSpPr>
            <p:spPr>
              <a:xfrm>
                <a:off x="5195617" y="2654494"/>
                <a:ext cx="4444" cy="4497"/>
              </a:xfrm>
              <a:custGeom>
                <a:rect b="b" l="l" r="r" t="t"/>
                <a:pathLst>
                  <a:path extrusionOk="0" h="36" w="36">
                    <a:moveTo>
                      <a:pt x="18" y="1"/>
                    </a:moveTo>
                    <a:cubicBezTo>
                      <a:pt x="36" y="1"/>
                      <a:pt x="36" y="18"/>
                      <a:pt x="36" y="18"/>
                    </a:cubicBezTo>
                    <a:cubicBezTo>
                      <a:pt x="36" y="1"/>
                      <a:pt x="36" y="1"/>
                      <a:pt x="18" y="1"/>
                    </a:cubicBezTo>
                    <a:close/>
                    <a:moveTo>
                      <a:pt x="18" y="1"/>
                    </a:moveTo>
                    <a:cubicBezTo>
                      <a:pt x="18" y="1"/>
                      <a:pt x="1" y="1"/>
                      <a:pt x="1" y="18"/>
                    </a:cubicBezTo>
                    <a:cubicBezTo>
                      <a:pt x="1" y="36"/>
                      <a:pt x="18" y="36"/>
                      <a:pt x="18" y="36"/>
                    </a:cubicBezTo>
                    <a:cubicBezTo>
                      <a:pt x="36" y="36"/>
                      <a:pt x="36" y="36"/>
                      <a:pt x="36" y="18"/>
                    </a:cubicBezTo>
                    <a:lnTo>
                      <a:pt x="18" y="18"/>
                    </a:lnTo>
                    <a:cubicBezTo>
                      <a:pt x="18" y="18"/>
                      <a:pt x="18" y="1"/>
                      <a:pt x="1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2" name="Google Shape;652;p47"/>
              <p:cNvSpPr/>
              <p:nvPr/>
            </p:nvSpPr>
            <p:spPr>
              <a:xfrm>
                <a:off x="5191297" y="2661114"/>
                <a:ext cx="6666" cy="6620"/>
              </a:xfrm>
              <a:custGeom>
                <a:rect b="b" l="l" r="r" t="t"/>
                <a:pathLst>
                  <a:path extrusionOk="0" h="53" w="54">
                    <a:moveTo>
                      <a:pt x="36" y="18"/>
                    </a:moveTo>
                    <a:cubicBezTo>
                      <a:pt x="36" y="18"/>
                      <a:pt x="36" y="18"/>
                      <a:pt x="36" y="35"/>
                    </a:cubicBezTo>
                    <a:lnTo>
                      <a:pt x="18" y="35"/>
                    </a:lnTo>
                    <a:cubicBezTo>
                      <a:pt x="18" y="18"/>
                      <a:pt x="18" y="18"/>
                      <a:pt x="36" y="18"/>
                    </a:cubicBezTo>
                    <a:close/>
                    <a:moveTo>
                      <a:pt x="36" y="0"/>
                    </a:moveTo>
                    <a:cubicBezTo>
                      <a:pt x="18" y="0"/>
                      <a:pt x="1" y="18"/>
                      <a:pt x="1" y="35"/>
                    </a:cubicBezTo>
                    <a:cubicBezTo>
                      <a:pt x="1" y="35"/>
                      <a:pt x="18" y="52"/>
                      <a:pt x="36" y="52"/>
                    </a:cubicBezTo>
                    <a:cubicBezTo>
                      <a:pt x="36" y="52"/>
                      <a:pt x="53" y="35"/>
                      <a:pt x="53" y="35"/>
                    </a:cubicBezTo>
                    <a:cubicBezTo>
                      <a:pt x="53" y="18"/>
                      <a:pt x="36" y="0"/>
                      <a:pt x="36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47"/>
              <p:cNvSpPr/>
              <p:nvPr/>
            </p:nvSpPr>
            <p:spPr>
              <a:xfrm>
                <a:off x="5337576" y="2656742"/>
                <a:ext cx="4444" cy="4497"/>
              </a:xfrm>
              <a:custGeom>
                <a:rect b="b" l="l" r="r" t="t"/>
                <a:pathLst>
                  <a:path extrusionOk="0" h="36" w="36">
                    <a:moveTo>
                      <a:pt x="1" y="18"/>
                    </a:moveTo>
                    <a:cubicBezTo>
                      <a:pt x="1" y="35"/>
                      <a:pt x="1" y="35"/>
                      <a:pt x="18" y="35"/>
                    </a:cubicBezTo>
                    <a:cubicBezTo>
                      <a:pt x="18" y="35"/>
                      <a:pt x="1" y="35"/>
                      <a:pt x="1" y="18"/>
                    </a:cubicBezTo>
                    <a:close/>
                    <a:moveTo>
                      <a:pt x="18" y="0"/>
                    </a:moveTo>
                    <a:cubicBezTo>
                      <a:pt x="1" y="0"/>
                      <a:pt x="1" y="18"/>
                      <a:pt x="1" y="18"/>
                    </a:cubicBezTo>
                    <a:lnTo>
                      <a:pt x="18" y="18"/>
                    </a:lnTo>
                    <a:cubicBezTo>
                      <a:pt x="18" y="35"/>
                      <a:pt x="18" y="35"/>
                      <a:pt x="18" y="35"/>
                    </a:cubicBezTo>
                    <a:cubicBezTo>
                      <a:pt x="36" y="35"/>
                      <a:pt x="36" y="35"/>
                      <a:pt x="36" y="18"/>
                    </a:cubicBezTo>
                    <a:cubicBezTo>
                      <a:pt x="36" y="18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47"/>
              <p:cNvSpPr/>
              <p:nvPr/>
            </p:nvSpPr>
            <p:spPr>
              <a:xfrm>
                <a:off x="5294618" y="2656742"/>
                <a:ext cx="4444" cy="6620"/>
              </a:xfrm>
              <a:custGeom>
                <a:rect b="b" l="l" r="r" t="t"/>
                <a:pathLst>
                  <a:path extrusionOk="0" h="53" w="36">
                    <a:moveTo>
                      <a:pt x="18" y="0"/>
                    </a:moveTo>
                    <a:cubicBezTo>
                      <a:pt x="18" y="0"/>
                      <a:pt x="0" y="18"/>
                      <a:pt x="0" y="18"/>
                    </a:cubicBezTo>
                    <a:cubicBezTo>
                      <a:pt x="0" y="35"/>
                      <a:pt x="18" y="53"/>
                      <a:pt x="18" y="53"/>
                    </a:cubicBezTo>
                    <a:cubicBezTo>
                      <a:pt x="35" y="53"/>
                      <a:pt x="35" y="36"/>
                      <a:pt x="35" y="19"/>
                    </a:cubicBezTo>
                    <a:lnTo>
                      <a:pt x="35" y="19"/>
                    </a:lnTo>
                    <a:cubicBezTo>
                      <a:pt x="35" y="35"/>
                      <a:pt x="35" y="35"/>
                      <a:pt x="18" y="35"/>
                    </a:cubicBezTo>
                    <a:cubicBezTo>
                      <a:pt x="18" y="35"/>
                      <a:pt x="18" y="35"/>
                      <a:pt x="18" y="18"/>
                    </a:cubicBezTo>
                    <a:lnTo>
                      <a:pt x="35" y="18"/>
                    </a:lnTo>
                    <a:cubicBezTo>
                      <a:pt x="35" y="18"/>
                      <a:pt x="35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5" name="Google Shape;655;p47"/>
              <p:cNvSpPr/>
              <p:nvPr/>
            </p:nvSpPr>
            <p:spPr>
              <a:xfrm>
                <a:off x="5270917" y="2656742"/>
                <a:ext cx="4444" cy="4497"/>
              </a:xfrm>
              <a:custGeom>
                <a:rect b="b" l="l" r="r" t="t"/>
                <a:pathLst>
                  <a:path extrusionOk="0" h="36" w="36">
                    <a:moveTo>
                      <a:pt x="18" y="0"/>
                    </a:moveTo>
                    <a:cubicBezTo>
                      <a:pt x="18" y="0"/>
                      <a:pt x="35" y="18"/>
                      <a:pt x="35" y="18"/>
                    </a:cubicBezTo>
                    <a:cubicBezTo>
                      <a:pt x="35" y="0"/>
                      <a:pt x="35" y="0"/>
                      <a:pt x="18" y="0"/>
                    </a:cubicBezTo>
                    <a:close/>
                    <a:moveTo>
                      <a:pt x="18" y="0"/>
                    </a:moveTo>
                    <a:cubicBezTo>
                      <a:pt x="1" y="0"/>
                      <a:pt x="1" y="0"/>
                      <a:pt x="1" y="18"/>
                    </a:cubicBezTo>
                    <a:cubicBezTo>
                      <a:pt x="1" y="35"/>
                      <a:pt x="1" y="35"/>
                      <a:pt x="18" y="35"/>
                    </a:cubicBezTo>
                    <a:cubicBezTo>
                      <a:pt x="18" y="35"/>
                      <a:pt x="18" y="18"/>
                      <a:pt x="18" y="18"/>
                    </a:cubicBezTo>
                    <a:cubicBezTo>
                      <a:pt x="18" y="18"/>
                      <a:pt x="18" y="0"/>
                      <a:pt x="18" y="0"/>
                    </a:cubicBezTo>
                    <a:close/>
                    <a:moveTo>
                      <a:pt x="35" y="18"/>
                    </a:moveTo>
                    <a:lnTo>
                      <a:pt x="35" y="18"/>
                    </a:lnTo>
                    <a:cubicBezTo>
                      <a:pt x="35" y="18"/>
                      <a:pt x="18" y="35"/>
                      <a:pt x="18" y="35"/>
                    </a:cubicBezTo>
                    <a:cubicBezTo>
                      <a:pt x="35" y="35"/>
                      <a:pt x="35" y="35"/>
                      <a:pt x="35" y="18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47"/>
              <p:cNvSpPr/>
              <p:nvPr/>
            </p:nvSpPr>
            <p:spPr>
              <a:xfrm>
                <a:off x="5285977" y="2665486"/>
                <a:ext cx="4444" cy="4372"/>
              </a:xfrm>
              <a:custGeom>
                <a:rect b="b" l="l" r="r" t="t"/>
                <a:pathLst>
                  <a:path extrusionOk="0" h="35" w="36">
                    <a:moveTo>
                      <a:pt x="18" y="0"/>
                    </a:moveTo>
                    <a:cubicBezTo>
                      <a:pt x="18" y="0"/>
                      <a:pt x="35" y="17"/>
                      <a:pt x="35" y="17"/>
                    </a:cubicBezTo>
                    <a:cubicBezTo>
                      <a:pt x="35" y="0"/>
                      <a:pt x="35" y="0"/>
                      <a:pt x="18" y="0"/>
                    </a:cubicBezTo>
                    <a:close/>
                    <a:moveTo>
                      <a:pt x="18" y="0"/>
                    </a:moveTo>
                    <a:cubicBezTo>
                      <a:pt x="18" y="0"/>
                      <a:pt x="1" y="0"/>
                      <a:pt x="1" y="17"/>
                    </a:cubicBezTo>
                    <a:cubicBezTo>
                      <a:pt x="1" y="35"/>
                      <a:pt x="18" y="35"/>
                      <a:pt x="18" y="35"/>
                    </a:cubicBezTo>
                    <a:cubicBezTo>
                      <a:pt x="18" y="35"/>
                      <a:pt x="18" y="17"/>
                      <a:pt x="18" y="17"/>
                    </a:cubicBezTo>
                    <a:cubicBezTo>
                      <a:pt x="18" y="17"/>
                      <a:pt x="18" y="0"/>
                      <a:pt x="18" y="0"/>
                    </a:cubicBezTo>
                    <a:close/>
                    <a:moveTo>
                      <a:pt x="35" y="17"/>
                    </a:moveTo>
                    <a:lnTo>
                      <a:pt x="35" y="17"/>
                    </a:lnTo>
                    <a:cubicBezTo>
                      <a:pt x="35" y="18"/>
                      <a:pt x="18" y="35"/>
                      <a:pt x="18" y="35"/>
                    </a:cubicBezTo>
                    <a:cubicBezTo>
                      <a:pt x="35" y="35"/>
                      <a:pt x="35" y="35"/>
                      <a:pt x="35" y="17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47"/>
              <p:cNvSpPr/>
              <p:nvPr/>
            </p:nvSpPr>
            <p:spPr>
              <a:xfrm>
                <a:off x="5288199" y="2650247"/>
                <a:ext cx="6542" cy="6620"/>
              </a:xfrm>
              <a:custGeom>
                <a:rect b="b" l="l" r="r" t="t"/>
                <a:pathLst>
                  <a:path extrusionOk="0" h="53" w="53">
                    <a:moveTo>
                      <a:pt x="35" y="18"/>
                    </a:moveTo>
                    <a:cubicBezTo>
                      <a:pt x="35" y="18"/>
                      <a:pt x="35" y="18"/>
                      <a:pt x="35" y="35"/>
                    </a:cubicBezTo>
                    <a:lnTo>
                      <a:pt x="17" y="35"/>
                    </a:lnTo>
                    <a:cubicBezTo>
                      <a:pt x="17" y="18"/>
                      <a:pt x="17" y="18"/>
                      <a:pt x="35" y="18"/>
                    </a:cubicBezTo>
                    <a:close/>
                    <a:moveTo>
                      <a:pt x="35" y="0"/>
                    </a:moveTo>
                    <a:cubicBezTo>
                      <a:pt x="17" y="0"/>
                      <a:pt x="0" y="18"/>
                      <a:pt x="0" y="35"/>
                    </a:cubicBezTo>
                    <a:cubicBezTo>
                      <a:pt x="0" y="35"/>
                      <a:pt x="17" y="52"/>
                      <a:pt x="35" y="52"/>
                    </a:cubicBezTo>
                    <a:cubicBezTo>
                      <a:pt x="35" y="52"/>
                      <a:pt x="52" y="35"/>
                      <a:pt x="52" y="35"/>
                    </a:cubicBezTo>
                    <a:cubicBezTo>
                      <a:pt x="52" y="18"/>
                      <a:pt x="35" y="0"/>
                      <a:pt x="35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47"/>
              <p:cNvSpPr/>
              <p:nvPr/>
            </p:nvSpPr>
            <p:spPr>
              <a:xfrm>
                <a:off x="5296717" y="2665486"/>
                <a:ext cx="4444" cy="6620"/>
              </a:xfrm>
              <a:custGeom>
                <a:rect b="b" l="l" r="r" t="t"/>
                <a:pathLst>
                  <a:path extrusionOk="0" h="53" w="36">
                    <a:moveTo>
                      <a:pt x="18" y="0"/>
                    </a:moveTo>
                    <a:cubicBezTo>
                      <a:pt x="18" y="0"/>
                      <a:pt x="1" y="17"/>
                      <a:pt x="1" y="17"/>
                    </a:cubicBezTo>
                    <a:cubicBezTo>
                      <a:pt x="1" y="35"/>
                      <a:pt x="18" y="52"/>
                      <a:pt x="18" y="52"/>
                    </a:cubicBezTo>
                    <a:cubicBezTo>
                      <a:pt x="35" y="52"/>
                      <a:pt x="36" y="36"/>
                      <a:pt x="36" y="19"/>
                    </a:cubicBezTo>
                    <a:lnTo>
                      <a:pt x="36" y="19"/>
                    </a:lnTo>
                    <a:cubicBezTo>
                      <a:pt x="36" y="35"/>
                      <a:pt x="35" y="35"/>
                      <a:pt x="18" y="35"/>
                    </a:cubicBezTo>
                    <a:cubicBezTo>
                      <a:pt x="18" y="35"/>
                      <a:pt x="18" y="35"/>
                      <a:pt x="18" y="17"/>
                    </a:cubicBezTo>
                    <a:lnTo>
                      <a:pt x="36" y="17"/>
                    </a:lnTo>
                    <a:cubicBezTo>
                      <a:pt x="36" y="17"/>
                      <a:pt x="36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47"/>
              <p:cNvSpPr/>
              <p:nvPr/>
            </p:nvSpPr>
            <p:spPr>
              <a:xfrm>
                <a:off x="5301037" y="2650247"/>
                <a:ext cx="4444" cy="6620"/>
              </a:xfrm>
              <a:custGeom>
                <a:rect b="b" l="l" r="r" t="t"/>
                <a:pathLst>
                  <a:path extrusionOk="0" h="53" w="36">
                    <a:moveTo>
                      <a:pt x="18" y="0"/>
                    </a:moveTo>
                    <a:cubicBezTo>
                      <a:pt x="18" y="0"/>
                      <a:pt x="1" y="18"/>
                      <a:pt x="1" y="35"/>
                    </a:cubicBezTo>
                    <a:cubicBezTo>
                      <a:pt x="1" y="35"/>
                      <a:pt x="18" y="52"/>
                      <a:pt x="18" y="52"/>
                    </a:cubicBezTo>
                    <a:cubicBezTo>
                      <a:pt x="35" y="52"/>
                      <a:pt x="35" y="35"/>
                      <a:pt x="35" y="35"/>
                    </a:cubicBezTo>
                    <a:lnTo>
                      <a:pt x="18" y="35"/>
                    </a:lnTo>
                    <a:cubicBezTo>
                      <a:pt x="18" y="18"/>
                      <a:pt x="18" y="18"/>
                      <a:pt x="18" y="18"/>
                    </a:cubicBezTo>
                    <a:cubicBezTo>
                      <a:pt x="35" y="18"/>
                      <a:pt x="35" y="18"/>
                      <a:pt x="35" y="35"/>
                    </a:cubicBezTo>
                    <a:lnTo>
                      <a:pt x="35" y="35"/>
                    </a:lnTo>
                    <a:cubicBezTo>
                      <a:pt x="35" y="17"/>
                      <a:pt x="35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47"/>
              <p:cNvSpPr/>
              <p:nvPr/>
            </p:nvSpPr>
            <p:spPr>
              <a:xfrm>
                <a:off x="5307456" y="2661114"/>
                <a:ext cx="4444" cy="6620"/>
              </a:xfrm>
              <a:custGeom>
                <a:rect b="b" l="l" r="r" t="t"/>
                <a:pathLst>
                  <a:path extrusionOk="0" h="53" w="36">
                    <a:moveTo>
                      <a:pt x="18" y="0"/>
                    </a:moveTo>
                    <a:cubicBezTo>
                      <a:pt x="1" y="0"/>
                      <a:pt x="1" y="17"/>
                      <a:pt x="1" y="35"/>
                    </a:cubicBezTo>
                    <a:lnTo>
                      <a:pt x="1" y="35"/>
                    </a:lnTo>
                    <a:cubicBezTo>
                      <a:pt x="1" y="18"/>
                      <a:pt x="1" y="18"/>
                      <a:pt x="18" y="18"/>
                    </a:cubicBezTo>
                    <a:cubicBezTo>
                      <a:pt x="18" y="18"/>
                      <a:pt x="18" y="18"/>
                      <a:pt x="18" y="35"/>
                    </a:cubicBezTo>
                    <a:lnTo>
                      <a:pt x="1" y="35"/>
                    </a:lnTo>
                    <a:cubicBezTo>
                      <a:pt x="1" y="35"/>
                      <a:pt x="1" y="52"/>
                      <a:pt x="18" y="52"/>
                    </a:cubicBezTo>
                    <a:cubicBezTo>
                      <a:pt x="18" y="52"/>
                      <a:pt x="36" y="35"/>
                      <a:pt x="36" y="35"/>
                    </a:cubicBezTo>
                    <a:cubicBezTo>
                      <a:pt x="36" y="18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1" name="Google Shape;661;p47"/>
              <p:cNvSpPr/>
              <p:nvPr/>
            </p:nvSpPr>
            <p:spPr>
              <a:xfrm>
                <a:off x="5313999" y="2652371"/>
                <a:ext cx="4320" cy="6620"/>
              </a:xfrm>
              <a:custGeom>
                <a:rect b="b" l="l" r="r" t="t"/>
                <a:pathLst>
                  <a:path extrusionOk="0" h="53" w="35">
                    <a:moveTo>
                      <a:pt x="18" y="1"/>
                    </a:moveTo>
                    <a:cubicBezTo>
                      <a:pt x="18" y="1"/>
                      <a:pt x="0" y="18"/>
                      <a:pt x="0" y="35"/>
                    </a:cubicBezTo>
                    <a:cubicBezTo>
                      <a:pt x="0" y="35"/>
                      <a:pt x="18" y="53"/>
                      <a:pt x="18" y="53"/>
                    </a:cubicBezTo>
                    <a:cubicBezTo>
                      <a:pt x="35" y="53"/>
                      <a:pt x="35" y="35"/>
                      <a:pt x="35" y="35"/>
                    </a:cubicBezTo>
                    <a:lnTo>
                      <a:pt x="18" y="35"/>
                    </a:lnTo>
                    <a:cubicBezTo>
                      <a:pt x="18" y="18"/>
                      <a:pt x="18" y="18"/>
                      <a:pt x="18" y="18"/>
                    </a:cubicBezTo>
                    <a:cubicBezTo>
                      <a:pt x="35" y="18"/>
                      <a:pt x="35" y="18"/>
                      <a:pt x="35" y="35"/>
                    </a:cubicBezTo>
                    <a:lnTo>
                      <a:pt x="35" y="35"/>
                    </a:lnTo>
                    <a:cubicBezTo>
                      <a:pt x="35" y="18"/>
                      <a:pt x="35" y="1"/>
                      <a:pt x="1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47"/>
              <p:cNvSpPr/>
              <p:nvPr/>
            </p:nvSpPr>
            <p:spPr>
              <a:xfrm>
                <a:off x="5320418" y="2661114"/>
                <a:ext cx="4444" cy="6620"/>
              </a:xfrm>
              <a:custGeom>
                <a:rect b="b" l="l" r="r" t="t"/>
                <a:pathLst>
                  <a:path extrusionOk="0" h="53" w="36">
                    <a:moveTo>
                      <a:pt x="18" y="0"/>
                    </a:moveTo>
                    <a:cubicBezTo>
                      <a:pt x="0" y="0"/>
                      <a:pt x="0" y="18"/>
                      <a:pt x="0" y="35"/>
                    </a:cubicBezTo>
                    <a:cubicBezTo>
                      <a:pt x="0" y="18"/>
                      <a:pt x="18" y="18"/>
                      <a:pt x="18" y="18"/>
                    </a:cubicBezTo>
                    <a:cubicBezTo>
                      <a:pt x="18" y="18"/>
                      <a:pt x="35" y="18"/>
                      <a:pt x="35" y="35"/>
                    </a:cubicBezTo>
                    <a:cubicBezTo>
                      <a:pt x="35" y="18"/>
                      <a:pt x="35" y="0"/>
                      <a:pt x="18" y="0"/>
                    </a:cubicBezTo>
                    <a:close/>
                    <a:moveTo>
                      <a:pt x="0" y="35"/>
                    </a:moveTo>
                    <a:cubicBezTo>
                      <a:pt x="0" y="35"/>
                      <a:pt x="0" y="52"/>
                      <a:pt x="18" y="52"/>
                    </a:cubicBezTo>
                    <a:cubicBezTo>
                      <a:pt x="35" y="52"/>
                      <a:pt x="35" y="35"/>
                      <a:pt x="35" y="35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3" name="Google Shape;663;p47"/>
              <p:cNvSpPr/>
              <p:nvPr/>
            </p:nvSpPr>
            <p:spPr>
              <a:xfrm>
                <a:off x="5326837" y="2656742"/>
                <a:ext cx="4444" cy="4497"/>
              </a:xfrm>
              <a:custGeom>
                <a:rect b="b" l="l" r="r" t="t"/>
                <a:pathLst>
                  <a:path extrusionOk="0" h="36" w="36">
                    <a:moveTo>
                      <a:pt x="18" y="0"/>
                    </a:moveTo>
                    <a:cubicBezTo>
                      <a:pt x="1" y="0"/>
                      <a:pt x="1" y="0"/>
                      <a:pt x="1" y="18"/>
                    </a:cubicBezTo>
                    <a:cubicBezTo>
                      <a:pt x="1" y="18"/>
                      <a:pt x="1" y="0"/>
                      <a:pt x="18" y="0"/>
                    </a:cubicBezTo>
                    <a:close/>
                    <a:moveTo>
                      <a:pt x="18" y="0"/>
                    </a:moveTo>
                    <a:cubicBezTo>
                      <a:pt x="18" y="0"/>
                      <a:pt x="18" y="18"/>
                      <a:pt x="18" y="18"/>
                    </a:cubicBezTo>
                    <a:lnTo>
                      <a:pt x="1" y="18"/>
                    </a:lnTo>
                    <a:cubicBezTo>
                      <a:pt x="1" y="35"/>
                      <a:pt x="1" y="35"/>
                      <a:pt x="18" y="35"/>
                    </a:cubicBezTo>
                    <a:cubicBezTo>
                      <a:pt x="18" y="35"/>
                      <a:pt x="36" y="35"/>
                      <a:pt x="36" y="18"/>
                    </a:cubicBezTo>
                    <a:cubicBezTo>
                      <a:pt x="36" y="0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4" name="Google Shape;664;p47"/>
              <p:cNvSpPr/>
              <p:nvPr/>
            </p:nvSpPr>
            <p:spPr>
              <a:xfrm>
                <a:off x="5251537" y="2658866"/>
                <a:ext cx="4444" cy="4497"/>
              </a:xfrm>
              <a:custGeom>
                <a:rect b="b" l="l" r="r" t="t"/>
                <a:pathLst>
                  <a:path extrusionOk="0" h="36" w="36">
                    <a:moveTo>
                      <a:pt x="18" y="1"/>
                    </a:moveTo>
                    <a:cubicBezTo>
                      <a:pt x="36" y="1"/>
                      <a:pt x="36" y="18"/>
                      <a:pt x="36" y="18"/>
                    </a:cubicBezTo>
                    <a:cubicBezTo>
                      <a:pt x="36" y="1"/>
                      <a:pt x="36" y="1"/>
                      <a:pt x="18" y="1"/>
                    </a:cubicBezTo>
                    <a:close/>
                    <a:moveTo>
                      <a:pt x="18" y="1"/>
                    </a:moveTo>
                    <a:cubicBezTo>
                      <a:pt x="18" y="1"/>
                      <a:pt x="1" y="1"/>
                      <a:pt x="1" y="18"/>
                    </a:cubicBezTo>
                    <a:cubicBezTo>
                      <a:pt x="1" y="36"/>
                      <a:pt x="18" y="36"/>
                      <a:pt x="18" y="36"/>
                    </a:cubicBezTo>
                    <a:cubicBezTo>
                      <a:pt x="18" y="36"/>
                      <a:pt x="18" y="18"/>
                      <a:pt x="18" y="18"/>
                    </a:cubicBezTo>
                    <a:cubicBezTo>
                      <a:pt x="18" y="18"/>
                      <a:pt x="18" y="1"/>
                      <a:pt x="18" y="1"/>
                    </a:cubicBezTo>
                    <a:close/>
                    <a:moveTo>
                      <a:pt x="36" y="18"/>
                    </a:moveTo>
                    <a:lnTo>
                      <a:pt x="36" y="18"/>
                    </a:lnTo>
                    <a:cubicBezTo>
                      <a:pt x="36" y="19"/>
                      <a:pt x="35" y="36"/>
                      <a:pt x="18" y="36"/>
                    </a:cubicBezTo>
                    <a:cubicBezTo>
                      <a:pt x="36" y="36"/>
                      <a:pt x="36" y="36"/>
                      <a:pt x="36" y="18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5" name="Google Shape;665;p47"/>
              <p:cNvSpPr/>
              <p:nvPr/>
            </p:nvSpPr>
            <p:spPr>
              <a:xfrm>
                <a:off x="5243019" y="2665486"/>
                <a:ext cx="4320" cy="6620"/>
              </a:xfrm>
              <a:custGeom>
                <a:rect b="b" l="l" r="r" t="t"/>
                <a:pathLst>
                  <a:path extrusionOk="0" h="53" w="35">
                    <a:moveTo>
                      <a:pt x="18" y="0"/>
                    </a:moveTo>
                    <a:cubicBezTo>
                      <a:pt x="0" y="0"/>
                      <a:pt x="0" y="17"/>
                      <a:pt x="0" y="17"/>
                    </a:cubicBezTo>
                    <a:lnTo>
                      <a:pt x="35" y="17"/>
                    </a:lnTo>
                    <a:cubicBezTo>
                      <a:pt x="35" y="17"/>
                      <a:pt x="35" y="0"/>
                      <a:pt x="18" y="0"/>
                    </a:cubicBezTo>
                    <a:close/>
                    <a:moveTo>
                      <a:pt x="0" y="18"/>
                    </a:moveTo>
                    <a:cubicBezTo>
                      <a:pt x="0" y="35"/>
                      <a:pt x="0" y="52"/>
                      <a:pt x="18" y="52"/>
                    </a:cubicBezTo>
                    <a:cubicBezTo>
                      <a:pt x="35" y="52"/>
                      <a:pt x="35" y="35"/>
                      <a:pt x="35" y="18"/>
                    </a:cubicBezTo>
                    <a:lnTo>
                      <a:pt x="35" y="18"/>
                    </a:lnTo>
                    <a:cubicBezTo>
                      <a:pt x="35" y="35"/>
                      <a:pt x="18" y="35"/>
                      <a:pt x="18" y="35"/>
                    </a:cubicBezTo>
                    <a:cubicBezTo>
                      <a:pt x="18" y="35"/>
                      <a:pt x="0" y="35"/>
                      <a:pt x="0" y="18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6" name="Google Shape;666;p47"/>
              <p:cNvSpPr/>
              <p:nvPr/>
            </p:nvSpPr>
            <p:spPr>
              <a:xfrm>
                <a:off x="5240797" y="2656742"/>
                <a:ext cx="4444" cy="4497"/>
              </a:xfrm>
              <a:custGeom>
                <a:rect b="b" l="l" r="r" t="t"/>
                <a:pathLst>
                  <a:path extrusionOk="0" h="36" w="36">
                    <a:moveTo>
                      <a:pt x="18" y="0"/>
                    </a:moveTo>
                    <a:cubicBezTo>
                      <a:pt x="36" y="0"/>
                      <a:pt x="36" y="18"/>
                      <a:pt x="36" y="18"/>
                    </a:cubicBezTo>
                    <a:cubicBezTo>
                      <a:pt x="36" y="0"/>
                      <a:pt x="36" y="0"/>
                      <a:pt x="18" y="0"/>
                    </a:cubicBezTo>
                    <a:close/>
                    <a:moveTo>
                      <a:pt x="18" y="0"/>
                    </a:moveTo>
                    <a:cubicBezTo>
                      <a:pt x="18" y="0"/>
                      <a:pt x="1" y="0"/>
                      <a:pt x="1" y="18"/>
                    </a:cubicBezTo>
                    <a:cubicBezTo>
                      <a:pt x="1" y="35"/>
                      <a:pt x="18" y="35"/>
                      <a:pt x="18" y="35"/>
                    </a:cubicBezTo>
                    <a:cubicBezTo>
                      <a:pt x="36" y="35"/>
                      <a:pt x="36" y="35"/>
                      <a:pt x="36" y="18"/>
                    </a:cubicBezTo>
                    <a:lnTo>
                      <a:pt x="18" y="18"/>
                    </a:lnTo>
                    <a:cubicBezTo>
                      <a:pt x="18" y="18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7" name="Google Shape;667;p47"/>
              <p:cNvSpPr/>
              <p:nvPr/>
            </p:nvSpPr>
            <p:spPr>
              <a:xfrm>
                <a:off x="5253759" y="2667609"/>
                <a:ext cx="4444" cy="4497"/>
              </a:xfrm>
              <a:custGeom>
                <a:rect b="b" l="l" r="r" t="t"/>
                <a:pathLst>
                  <a:path extrusionOk="0" h="36" w="36">
                    <a:moveTo>
                      <a:pt x="18" y="0"/>
                    </a:moveTo>
                    <a:cubicBezTo>
                      <a:pt x="18" y="0"/>
                      <a:pt x="35" y="18"/>
                      <a:pt x="35" y="18"/>
                    </a:cubicBezTo>
                    <a:cubicBezTo>
                      <a:pt x="35" y="0"/>
                      <a:pt x="35" y="0"/>
                      <a:pt x="18" y="0"/>
                    </a:cubicBez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18"/>
                    </a:cubicBezTo>
                    <a:cubicBezTo>
                      <a:pt x="0" y="35"/>
                      <a:pt x="0" y="35"/>
                      <a:pt x="18" y="35"/>
                    </a:cubicBezTo>
                    <a:cubicBezTo>
                      <a:pt x="18" y="35"/>
                      <a:pt x="18" y="18"/>
                      <a:pt x="18" y="18"/>
                    </a:cubicBezTo>
                    <a:cubicBezTo>
                      <a:pt x="18" y="18"/>
                      <a:pt x="18" y="0"/>
                      <a:pt x="18" y="0"/>
                    </a:cubicBezTo>
                    <a:close/>
                    <a:moveTo>
                      <a:pt x="35" y="18"/>
                    </a:moveTo>
                    <a:cubicBezTo>
                      <a:pt x="35" y="18"/>
                      <a:pt x="18" y="35"/>
                      <a:pt x="18" y="35"/>
                    </a:cubicBezTo>
                    <a:cubicBezTo>
                      <a:pt x="35" y="35"/>
                      <a:pt x="35" y="35"/>
                      <a:pt x="35" y="18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8" name="Google Shape;668;p47"/>
              <p:cNvSpPr/>
              <p:nvPr/>
            </p:nvSpPr>
            <p:spPr>
              <a:xfrm>
                <a:off x="5258079" y="2652371"/>
                <a:ext cx="4320" cy="4497"/>
              </a:xfrm>
              <a:custGeom>
                <a:rect b="b" l="l" r="r" t="t"/>
                <a:pathLst>
                  <a:path extrusionOk="0" h="36" w="35">
                    <a:moveTo>
                      <a:pt x="17" y="1"/>
                    </a:moveTo>
                    <a:cubicBezTo>
                      <a:pt x="35" y="1"/>
                      <a:pt x="35" y="18"/>
                      <a:pt x="35" y="18"/>
                    </a:cubicBezTo>
                    <a:cubicBezTo>
                      <a:pt x="35" y="1"/>
                      <a:pt x="35" y="1"/>
                      <a:pt x="17" y="1"/>
                    </a:cubicBezTo>
                    <a:close/>
                    <a:moveTo>
                      <a:pt x="17" y="1"/>
                    </a:moveTo>
                    <a:cubicBezTo>
                      <a:pt x="17" y="1"/>
                      <a:pt x="0" y="1"/>
                      <a:pt x="0" y="18"/>
                    </a:cubicBezTo>
                    <a:cubicBezTo>
                      <a:pt x="0" y="35"/>
                      <a:pt x="17" y="35"/>
                      <a:pt x="17" y="35"/>
                    </a:cubicBezTo>
                    <a:cubicBezTo>
                      <a:pt x="17" y="35"/>
                      <a:pt x="17" y="18"/>
                      <a:pt x="17" y="18"/>
                    </a:cubicBezTo>
                    <a:cubicBezTo>
                      <a:pt x="17" y="18"/>
                      <a:pt x="17" y="1"/>
                      <a:pt x="17" y="1"/>
                    </a:cubicBezTo>
                    <a:close/>
                    <a:moveTo>
                      <a:pt x="35" y="18"/>
                    </a:moveTo>
                    <a:cubicBezTo>
                      <a:pt x="35" y="18"/>
                      <a:pt x="35" y="35"/>
                      <a:pt x="17" y="35"/>
                    </a:cubicBezTo>
                    <a:cubicBezTo>
                      <a:pt x="35" y="35"/>
                      <a:pt x="35" y="35"/>
                      <a:pt x="35" y="18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9" name="Google Shape;669;p47"/>
              <p:cNvSpPr/>
              <p:nvPr/>
            </p:nvSpPr>
            <p:spPr>
              <a:xfrm>
                <a:off x="5279558" y="2658866"/>
                <a:ext cx="6542" cy="4497"/>
              </a:xfrm>
              <a:custGeom>
                <a:rect b="b" l="l" r="r" t="t"/>
                <a:pathLst>
                  <a:path extrusionOk="0" h="36" w="53">
                    <a:moveTo>
                      <a:pt x="18" y="1"/>
                    </a:moveTo>
                    <a:cubicBezTo>
                      <a:pt x="18" y="1"/>
                      <a:pt x="0" y="18"/>
                      <a:pt x="0" y="18"/>
                    </a:cubicBezTo>
                    <a:cubicBezTo>
                      <a:pt x="0" y="36"/>
                      <a:pt x="18" y="36"/>
                      <a:pt x="18" y="36"/>
                    </a:cubicBezTo>
                    <a:cubicBezTo>
                      <a:pt x="18" y="36"/>
                      <a:pt x="18" y="36"/>
                      <a:pt x="18" y="18"/>
                    </a:cubicBezTo>
                    <a:lnTo>
                      <a:pt x="35" y="18"/>
                    </a:lnTo>
                    <a:cubicBezTo>
                      <a:pt x="35" y="36"/>
                      <a:pt x="35" y="36"/>
                      <a:pt x="18" y="36"/>
                    </a:cubicBezTo>
                    <a:cubicBezTo>
                      <a:pt x="35" y="36"/>
                      <a:pt x="53" y="36"/>
                      <a:pt x="53" y="18"/>
                    </a:cubicBezTo>
                    <a:cubicBezTo>
                      <a:pt x="53" y="18"/>
                      <a:pt x="35" y="1"/>
                      <a:pt x="18" y="1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0" name="Google Shape;670;p47"/>
              <p:cNvSpPr/>
              <p:nvPr/>
            </p:nvSpPr>
            <p:spPr>
              <a:xfrm>
                <a:off x="5270917" y="2650247"/>
                <a:ext cx="6542" cy="6620"/>
              </a:xfrm>
              <a:custGeom>
                <a:rect b="b" l="l" r="r" t="t"/>
                <a:pathLst>
                  <a:path extrusionOk="0" h="53" w="53">
                    <a:moveTo>
                      <a:pt x="35" y="18"/>
                    </a:moveTo>
                    <a:cubicBezTo>
                      <a:pt x="35" y="18"/>
                      <a:pt x="35" y="18"/>
                      <a:pt x="35" y="35"/>
                    </a:cubicBezTo>
                    <a:lnTo>
                      <a:pt x="18" y="35"/>
                    </a:lnTo>
                    <a:cubicBezTo>
                      <a:pt x="18" y="18"/>
                      <a:pt x="18" y="18"/>
                      <a:pt x="35" y="18"/>
                    </a:cubicBezTo>
                    <a:close/>
                    <a:moveTo>
                      <a:pt x="35" y="0"/>
                    </a:moveTo>
                    <a:cubicBezTo>
                      <a:pt x="18" y="0"/>
                      <a:pt x="1" y="18"/>
                      <a:pt x="1" y="35"/>
                    </a:cubicBezTo>
                    <a:cubicBezTo>
                      <a:pt x="1" y="35"/>
                      <a:pt x="18" y="52"/>
                      <a:pt x="35" y="52"/>
                    </a:cubicBezTo>
                    <a:cubicBezTo>
                      <a:pt x="35" y="52"/>
                      <a:pt x="53" y="35"/>
                      <a:pt x="53" y="35"/>
                    </a:cubicBezTo>
                    <a:cubicBezTo>
                      <a:pt x="53" y="18"/>
                      <a:pt x="35" y="0"/>
                      <a:pt x="35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1" name="Google Shape;671;p47"/>
              <p:cNvSpPr/>
              <p:nvPr/>
            </p:nvSpPr>
            <p:spPr>
              <a:xfrm>
                <a:off x="5264498" y="2661114"/>
                <a:ext cx="4444" cy="4497"/>
              </a:xfrm>
              <a:custGeom>
                <a:rect b="b" l="l" r="r" t="t"/>
                <a:pathLst>
                  <a:path extrusionOk="0" h="36" w="36">
                    <a:moveTo>
                      <a:pt x="18" y="0"/>
                    </a:moveTo>
                    <a:cubicBezTo>
                      <a:pt x="0" y="0"/>
                      <a:pt x="0" y="18"/>
                      <a:pt x="0" y="18"/>
                    </a:cubicBezTo>
                    <a:cubicBezTo>
                      <a:pt x="0" y="35"/>
                      <a:pt x="0" y="35"/>
                      <a:pt x="18" y="35"/>
                    </a:cubicBezTo>
                    <a:cubicBezTo>
                      <a:pt x="18" y="35"/>
                      <a:pt x="18" y="35"/>
                      <a:pt x="18" y="18"/>
                    </a:cubicBezTo>
                    <a:lnTo>
                      <a:pt x="35" y="18"/>
                    </a:lnTo>
                    <a:cubicBezTo>
                      <a:pt x="35" y="18"/>
                      <a:pt x="35" y="0"/>
                      <a:pt x="18" y="0"/>
                    </a:cubicBezTo>
                    <a:close/>
                    <a:moveTo>
                      <a:pt x="35" y="18"/>
                    </a:moveTo>
                    <a:cubicBezTo>
                      <a:pt x="35" y="35"/>
                      <a:pt x="18" y="35"/>
                      <a:pt x="18" y="35"/>
                    </a:cubicBezTo>
                    <a:cubicBezTo>
                      <a:pt x="35" y="35"/>
                      <a:pt x="35" y="35"/>
                      <a:pt x="35" y="18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2" name="Google Shape;672;p47"/>
              <p:cNvSpPr/>
              <p:nvPr/>
            </p:nvSpPr>
            <p:spPr>
              <a:xfrm>
                <a:off x="5249438" y="2650247"/>
                <a:ext cx="6542" cy="4372"/>
              </a:xfrm>
              <a:custGeom>
                <a:rect b="b" l="l" r="r" t="t"/>
                <a:pathLst>
                  <a:path extrusionOk="0" h="35" w="53">
                    <a:moveTo>
                      <a:pt x="18" y="0"/>
                    </a:moveTo>
                    <a:cubicBezTo>
                      <a:pt x="18" y="0"/>
                      <a:pt x="0" y="18"/>
                      <a:pt x="0" y="18"/>
                    </a:cubicBezTo>
                    <a:cubicBezTo>
                      <a:pt x="0" y="35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18"/>
                    </a:cubicBezTo>
                    <a:lnTo>
                      <a:pt x="35" y="18"/>
                    </a:lnTo>
                    <a:cubicBezTo>
                      <a:pt x="35" y="35"/>
                      <a:pt x="35" y="35"/>
                      <a:pt x="18" y="35"/>
                    </a:cubicBezTo>
                    <a:cubicBezTo>
                      <a:pt x="35" y="35"/>
                      <a:pt x="53" y="35"/>
                      <a:pt x="53" y="18"/>
                    </a:cubicBezTo>
                    <a:cubicBezTo>
                      <a:pt x="53" y="18"/>
                      <a:pt x="35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3" name="Google Shape;673;p47"/>
              <p:cNvSpPr/>
              <p:nvPr/>
            </p:nvSpPr>
            <p:spPr>
              <a:xfrm>
                <a:off x="5279558" y="2650247"/>
                <a:ext cx="6542" cy="6620"/>
              </a:xfrm>
              <a:custGeom>
                <a:rect b="b" l="l" r="r" t="t"/>
                <a:pathLst>
                  <a:path extrusionOk="0" h="53" w="53">
                    <a:moveTo>
                      <a:pt x="18" y="18"/>
                    </a:moveTo>
                    <a:cubicBezTo>
                      <a:pt x="35" y="18"/>
                      <a:pt x="35" y="18"/>
                      <a:pt x="35" y="35"/>
                    </a:cubicBezTo>
                    <a:lnTo>
                      <a:pt x="18" y="35"/>
                    </a:lnTo>
                    <a:cubicBezTo>
                      <a:pt x="18" y="18"/>
                      <a:pt x="18" y="18"/>
                      <a:pt x="18" y="18"/>
                    </a:cubicBezTo>
                    <a:close/>
                    <a:moveTo>
                      <a:pt x="18" y="0"/>
                    </a:moveTo>
                    <a:cubicBezTo>
                      <a:pt x="18" y="0"/>
                      <a:pt x="0" y="18"/>
                      <a:pt x="0" y="35"/>
                    </a:cubicBezTo>
                    <a:cubicBezTo>
                      <a:pt x="0" y="35"/>
                      <a:pt x="18" y="52"/>
                      <a:pt x="18" y="52"/>
                    </a:cubicBezTo>
                    <a:cubicBezTo>
                      <a:pt x="35" y="52"/>
                      <a:pt x="53" y="35"/>
                      <a:pt x="53" y="35"/>
                    </a:cubicBezTo>
                    <a:cubicBezTo>
                      <a:pt x="53" y="18"/>
                      <a:pt x="35" y="0"/>
                      <a:pt x="18" y="0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4" name="Google Shape;674;p47"/>
              <p:cNvSpPr/>
              <p:nvPr/>
            </p:nvSpPr>
            <p:spPr>
              <a:xfrm>
                <a:off x="5273139" y="2665486"/>
                <a:ext cx="4320" cy="6620"/>
              </a:xfrm>
              <a:custGeom>
                <a:rect b="b" l="l" r="r" t="t"/>
                <a:pathLst>
                  <a:path extrusionOk="0" h="53" w="35">
                    <a:moveTo>
                      <a:pt x="17" y="0"/>
                    </a:moveTo>
                    <a:cubicBezTo>
                      <a:pt x="0" y="0"/>
                      <a:pt x="0" y="17"/>
                      <a:pt x="0" y="17"/>
                    </a:cubicBezTo>
                    <a:lnTo>
                      <a:pt x="35" y="17"/>
                    </a:lnTo>
                    <a:cubicBezTo>
                      <a:pt x="35" y="17"/>
                      <a:pt x="35" y="0"/>
                      <a:pt x="17" y="0"/>
                    </a:cubicBezTo>
                    <a:close/>
                    <a:moveTo>
                      <a:pt x="0" y="18"/>
                    </a:moveTo>
                    <a:cubicBezTo>
                      <a:pt x="0" y="35"/>
                      <a:pt x="0" y="52"/>
                      <a:pt x="17" y="52"/>
                    </a:cubicBezTo>
                    <a:cubicBezTo>
                      <a:pt x="35" y="52"/>
                      <a:pt x="35" y="35"/>
                      <a:pt x="35" y="18"/>
                    </a:cubicBezTo>
                    <a:lnTo>
                      <a:pt x="35" y="18"/>
                    </a:lnTo>
                    <a:cubicBezTo>
                      <a:pt x="35" y="35"/>
                      <a:pt x="17" y="35"/>
                      <a:pt x="17" y="35"/>
                    </a:cubicBezTo>
                    <a:cubicBezTo>
                      <a:pt x="17" y="35"/>
                      <a:pt x="0" y="35"/>
                      <a:pt x="0" y="18"/>
                    </a:cubicBezTo>
                    <a:close/>
                  </a:path>
                </a:pathLst>
              </a:custGeom>
              <a:solidFill>
                <a:srgbClr val="F0F0F0"/>
              </a:solidFill>
              <a:ln cap="flat" cmpd="sng" w="9525">
                <a:solidFill>
                  <a:srgbClr val="88888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75" name="Google Shape;675;p47"/>
          <p:cNvGrpSpPr/>
          <p:nvPr/>
        </p:nvGrpSpPr>
        <p:grpSpPr>
          <a:xfrm>
            <a:off x="1124830" y="2224196"/>
            <a:ext cx="591484" cy="556764"/>
            <a:chOff x="1132421" y="1719746"/>
            <a:chExt cx="632400" cy="597900"/>
          </a:xfrm>
        </p:grpSpPr>
        <p:grpSp>
          <p:nvGrpSpPr>
            <p:cNvPr id="676" name="Google Shape;676;p47"/>
            <p:cNvGrpSpPr/>
            <p:nvPr/>
          </p:nvGrpSpPr>
          <p:grpSpPr>
            <a:xfrm>
              <a:off x="1132421" y="1719746"/>
              <a:ext cx="632400" cy="597900"/>
              <a:chOff x="3364521" y="2093084"/>
              <a:chExt cx="632400" cy="597900"/>
            </a:xfrm>
          </p:grpSpPr>
          <p:sp>
            <p:nvSpPr>
              <p:cNvPr id="677" name="Google Shape;677;p47"/>
              <p:cNvSpPr/>
              <p:nvPr/>
            </p:nvSpPr>
            <p:spPr>
              <a:xfrm>
                <a:off x="3364521" y="2093084"/>
                <a:ext cx="632400" cy="597900"/>
              </a:xfrm>
              <a:prstGeom prst="ellipse">
                <a:avLst/>
              </a:prstGeom>
              <a:solidFill>
                <a:srgbClr val="C0C0C0"/>
              </a:solidFill>
              <a:ln>
                <a:noFill/>
              </a:ln>
            </p:spPr>
            <p:txBody>
              <a:bodyPr anchorCtr="0" anchor="ctr" bIns="10057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78" name="Google Shape;678;p47"/>
              <p:cNvPicPr preferRelativeResize="0"/>
              <p:nvPr/>
            </p:nvPicPr>
            <p:blipFill rotWithShape="1">
              <a:blip r:embed="rId3">
                <a:alphaModFix/>
              </a:blip>
              <a:srcRect b="0" l="13812" r="10836" t="0"/>
              <a:stretch/>
            </p:blipFill>
            <p:spPr>
              <a:xfrm>
                <a:off x="3432189" y="2150464"/>
                <a:ext cx="496800" cy="4833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pic>
          <p:nvPicPr>
            <p:cNvPr id="679" name="Google Shape;679;p47"/>
            <p:cNvPicPr preferRelativeResize="0"/>
            <p:nvPr/>
          </p:nvPicPr>
          <p:blipFill rotWithShape="1">
            <a:blip r:embed="rId4">
              <a:alphaModFix/>
            </a:blip>
            <a:srcRect b="0" l="16773" r="17606" t="0"/>
            <a:stretch/>
          </p:blipFill>
          <p:spPr>
            <a:xfrm>
              <a:off x="1197221" y="1767296"/>
              <a:ext cx="502800" cy="5028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680" name="Google Shape;680;p47"/>
          <p:cNvSpPr/>
          <p:nvPr/>
        </p:nvSpPr>
        <p:spPr>
          <a:xfrm flipH="1">
            <a:off x="2815354" y="2179468"/>
            <a:ext cx="1479600" cy="6462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FFFFF"/>
              </a:gs>
              <a:gs pos="100000">
                <a:srgbClr val="F0F0F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100013" rotWithShape="0" algn="bl">
              <a:srgbClr val="000000">
                <a:alpha val="1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1" name="Google Shape;681;p47"/>
          <p:cNvSpPr txBox="1"/>
          <p:nvPr/>
        </p:nvSpPr>
        <p:spPr>
          <a:xfrm flipH="1">
            <a:off x="3424980" y="2378927"/>
            <a:ext cx="730800" cy="24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944A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10</a:t>
            </a:r>
            <a:r>
              <a:rPr lang="en-US" sz="2000">
                <a:solidFill>
                  <a:srgbClr val="0944A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kg</a:t>
            </a:r>
            <a:endParaRPr sz="2000">
              <a:solidFill>
                <a:srgbClr val="0944A1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pSp>
        <p:nvGrpSpPr>
          <p:cNvPr id="682" name="Google Shape;682;p47"/>
          <p:cNvGrpSpPr/>
          <p:nvPr/>
        </p:nvGrpSpPr>
        <p:grpSpPr>
          <a:xfrm>
            <a:off x="2878771" y="2224196"/>
            <a:ext cx="591484" cy="556764"/>
            <a:chOff x="4226896" y="1721971"/>
            <a:chExt cx="632400" cy="597900"/>
          </a:xfrm>
        </p:grpSpPr>
        <p:sp>
          <p:nvSpPr>
            <p:cNvPr id="683" name="Google Shape;683;p47"/>
            <p:cNvSpPr/>
            <p:nvPr/>
          </p:nvSpPr>
          <p:spPr>
            <a:xfrm>
              <a:off x="4226896" y="1721971"/>
              <a:ext cx="632400" cy="597900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</p:spPr>
          <p:txBody>
            <a:bodyPr anchorCtr="0" anchor="ctr" bIns="10057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84" name="Google Shape;684;p47"/>
            <p:cNvPicPr preferRelativeResize="0"/>
            <p:nvPr/>
          </p:nvPicPr>
          <p:blipFill rotWithShape="1">
            <a:blip r:embed="rId3">
              <a:alphaModFix/>
            </a:blip>
            <a:srcRect b="0" l="13812" r="10836" t="0"/>
            <a:stretch/>
          </p:blipFill>
          <p:spPr>
            <a:xfrm>
              <a:off x="4294564" y="1779351"/>
              <a:ext cx="496800" cy="4833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685" name="Google Shape;685;p47"/>
          <p:cNvSpPr txBox="1"/>
          <p:nvPr/>
        </p:nvSpPr>
        <p:spPr>
          <a:xfrm>
            <a:off x="2086938" y="1498950"/>
            <a:ext cx="14271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30,216,000 m</a:t>
            </a:r>
            <a:r>
              <a:rPr baseline="30000" lang="en-US" sz="1200"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/y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en-US" sz="1200">
                <a:latin typeface="Roboto"/>
                <a:ea typeface="Roboto"/>
                <a:cs typeface="Roboto"/>
                <a:sym typeface="Roboto"/>
              </a:rPr>
              <a:t> WWTPs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86" name="Google Shape;686;p47"/>
          <p:cNvCxnSpPr>
            <a:stCxn id="594" idx="3"/>
            <a:endCxn id="596" idx="0"/>
          </p:cNvCxnSpPr>
          <p:nvPr/>
        </p:nvCxnSpPr>
        <p:spPr>
          <a:xfrm flipH="1">
            <a:off x="1063362" y="1688250"/>
            <a:ext cx="312900" cy="491100"/>
          </a:xfrm>
          <a:prstGeom prst="bentConnector2">
            <a:avLst/>
          </a:prstGeom>
          <a:noFill/>
          <a:ln cap="flat" cmpd="sng" w="9525">
            <a:solidFill>
              <a:srgbClr val="00AE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7" name="Google Shape;687;p47"/>
          <p:cNvCxnSpPr>
            <a:stCxn id="594" idx="1"/>
          </p:cNvCxnSpPr>
          <p:nvPr/>
        </p:nvCxnSpPr>
        <p:spPr>
          <a:xfrm>
            <a:off x="3470262" y="1688250"/>
            <a:ext cx="350400" cy="481200"/>
          </a:xfrm>
          <a:prstGeom prst="bentConnector2">
            <a:avLst/>
          </a:prstGeom>
          <a:noFill/>
          <a:ln cap="flat" cmpd="sng" w="9525">
            <a:solidFill>
              <a:srgbClr val="0944A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88" name="Google Shape;688;p47"/>
          <p:cNvGrpSpPr/>
          <p:nvPr/>
        </p:nvGrpSpPr>
        <p:grpSpPr>
          <a:xfrm>
            <a:off x="4581443" y="1398900"/>
            <a:ext cx="3963488" cy="1480090"/>
            <a:chOff x="488505" y="3056375"/>
            <a:chExt cx="3963488" cy="1480090"/>
          </a:xfrm>
        </p:grpSpPr>
        <p:sp>
          <p:nvSpPr>
            <p:cNvPr id="689" name="Google Shape;689;p47"/>
            <p:cNvSpPr/>
            <p:nvPr/>
          </p:nvSpPr>
          <p:spPr>
            <a:xfrm flipH="1">
              <a:off x="488505" y="3889784"/>
              <a:ext cx="1481100" cy="6462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0F0F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100013" rotWithShape="0" algn="bl">
                <a:srgbClr val="000000">
                  <a:alpha val="1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0" name="Google Shape;690;p47"/>
            <p:cNvSpPr txBox="1"/>
            <p:nvPr/>
          </p:nvSpPr>
          <p:spPr>
            <a:xfrm flipH="1">
              <a:off x="501879" y="4089243"/>
              <a:ext cx="730800" cy="24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0AEEF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45 kg</a:t>
              </a:r>
              <a:endParaRPr sz="2000">
                <a:solidFill>
                  <a:srgbClr val="00AEE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sp>
          <p:nvSpPr>
            <p:cNvPr id="691" name="Google Shape;691;p47"/>
            <p:cNvSpPr/>
            <p:nvPr/>
          </p:nvSpPr>
          <p:spPr>
            <a:xfrm flipH="1">
              <a:off x="2954436" y="3889365"/>
              <a:ext cx="1479600" cy="6471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0F0F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100013" rotWithShape="0" algn="bl">
                <a:srgbClr val="000000">
                  <a:alpha val="1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2" name="Google Shape;692;p47"/>
            <p:cNvSpPr txBox="1"/>
            <p:nvPr/>
          </p:nvSpPr>
          <p:spPr>
            <a:xfrm flipH="1">
              <a:off x="3590693" y="4089243"/>
              <a:ext cx="861300" cy="24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0944A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55</a:t>
              </a:r>
              <a:r>
                <a:rPr lang="en-US" sz="2000">
                  <a:solidFill>
                    <a:srgbClr val="0944A1"/>
                  </a:solidFill>
                  <a:latin typeface="Fira Sans Extra Condensed SemiBold"/>
                  <a:ea typeface="Fira Sans Extra Condensed SemiBold"/>
                  <a:cs typeface="Fira Sans Extra Condensed SemiBold"/>
                  <a:sym typeface="Fira Sans Extra Condensed SemiBold"/>
                </a:rPr>
                <a:t>5 kg</a:t>
              </a:r>
              <a:endParaRPr sz="2000">
                <a:solidFill>
                  <a:srgbClr val="0944A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  <p:grpSp>
          <p:nvGrpSpPr>
            <p:cNvPr id="693" name="Google Shape;693;p47"/>
            <p:cNvGrpSpPr/>
            <p:nvPr/>
          </p:nvGrpSpPr>
          <p:grpSpPr>
            <a:xfrm>
              <a:off x="3044508" y="3934512"/>
              <a:ext cx="591484" cy="556764"/>
              <a:chOff x="4226896" y="1721971"/>
              <a:chExt cx="632400" cy="597900"/>
            </a:xfrm>
          </p:grpSpPr>
          <p:sp>
            <p:nvSpPr>
              <p:cNvPr id="694" name="Google Shape;694;p47"/>
              <p:cNvSpPr/>
              <p:nvPr/>
            </p:nvSpPr>
            <p:spPr>
              <a:xfrm>
                <a:off x="4226896" y="1721971"/>
                <a:ext cx="632400" cy="597900"/>
              </a:xfrm>
              <a:prstGeom prst="ellipse">
                <a:avLst/>
              </a:prstGeom>
              <a:solidFill>
                <a:srgbClr val="00AEF0"/>
              </a:solidFill>
              <a:ln>
                <a:noFill/>
              </a:ln>
            </p:spPr>
            <p:txBody>
              <a:bodyPr anchorCtr="0" anchor="ctr" bIns="10057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95" name="Google Shape;695;p47"/>
              <p:cNvPicPr preferRelativeResize="0"/>
              <p:nvPr/>
            </p:nvPicPr>
            <p:blipFill rotWithShape="1">
              <a:blip r:embed="rId3">
                <a:alphaModFix/>
              </a:blip>
              <a:srcRect b="0" l="13812" r="10836" t="0"/>
              <a:stretch/>
            </p:blipFill>
            <p:spPr>
              <a:xfrm>
                <a:off x="4294564" y="1779351"/>
                <a:ext cx="496800" cy="4833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96" name="Google Shape;696;p47"/>
            <p:cNvGrpSpPr/>
            <p:nvPr/>
          </p:nvGrpSpPr>
          <p:grpSpPr>
            <a:xfrm>
              <a:off x="1290568" y="3934512"/>
              <a:ext cx="591484" cy="556764"/>
              <a:chOff x="1132421" y="1719746"/>
              <a:chExt cx="632400" cy="597900"/>
            </a:xfrm>
          </p:grpSpPr>
          <p:grpSp>
            <p:nvGrpSpPr>
              <p:cNvPr id="697" name="Google Shape;697;p47"/>
              <p:cNvGrpSpPr/>
              <p:nvPr/>
            </p:nvGrpSpPr>
            <p:grpSpPr>
              <a:xfrm>
                <a:off x="1132421" y="1719746"/>
                <a:ext cx="632400" cy="597900"/>
                <a:chOff x="3364521" y="2093084"/>
                <a:chExt cx="632400" cy="597900"/>
              </a:xfrm>
            </p:grpSpPr>
            <p:sp>
              <p:nvSpPr>
                <p:cNvPr id="698" name="Google Shape;698;p47"/>
                <p:cNvSpPr/>
                <p:nvPr/>
              </p:nvSpPr>
              <p:spPr>
                <a:xfrm>
                  <a:off x="3364521" y="2093084"/>
                  <a:ext cx="632400" cy="597900"/>
                </a:xfrm>
                <a:prstGeom prst="ellipse">
                  <a:avLst/>
                </a:prstGeom>
                <a:solidFill>
                  <a:srgbClr val="92E1FF"/>
                </a:solidFill>
                <a:ln>
                  <a:noFill/>
                </a:ln>
              </p:spPr>
              <p:txBody>
                <a:bodyPr anchorCtr="0" anchor="ctr" bIns="10057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699" name="Google Shape;699;p4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13812" r="10836" t="0"/>
                <a:stretch/>
              </p:blipFill>
              <p:spPr>
                <a:xfrm>
                  <a:off x="3432189" y="2150464"/>
                  <a:ext cx="496800" cy="483300"/>
                </a:xfrm>
                <a:prstGeom prst="ellipse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700" name="Google Shape;700;p47"/>
              <p:cNvPicPr preferRelativeResize="0"/>
              <p:nvPr/>
            </p:nvPicPr>
            <p:blipFill rotWithShape="1">
              <a:blip r:embed="rId4">
                <a:alphaModFix/>
              </a:blip>
              <a:srcRect b="0" l="16773" r="17606" t="0"/>
              <a:stretch/>
            </p:blipFill>
            <p:spPr>
              <a:xfrm>
                <a:off x="1197221" y="1767296"/>
                <a:ext cx="502800" cy="5028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sp>
          <p:nvSpPr>
            <p:cNvPr id="701" name="Google Shape;701;p47"/>
            <p:cNvSpPr/>
            <p:nvPr/>
          </p:nvSpPr>
          <p:spPr>
            <a:xfrm flipH="1">
              <a:off x="1542000" y="3056375"/>
              <a:ext cx="2094000" cy="646200"/>
            </a:xfrm>
            <a:prstGeom prst="roundRect">
              <a:avLst>
                <a:gd fmla="val 36076" name="adj"/>
              </a:avLst>
            </a:prstGeom>
            <a:gradFill>
              <a:gsLst>
                <a:gs pos="0">
                  <a:srgbClr val="FFFFFF"/>
                </a:gs>
                <a:gs pos="100000">
                  <a:srgbClr val="F0F0F0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  <a:effectLst>
              <a:outerShdw blurRad="100013" rotWithShape="0" algn="bl">
                <a:srgbClr val="000000">
                  <a:alpha val="13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702" name="Google Shape;702;p4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06421" y="3175848"/>
              <a:ext cx="442158" cy="4402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3" name="Google Shape;703;p47"/>
            <p:cNvSpPr/>
            <p:nvPr/>
          </p:nvSpPr>
          <p:spPr>
            <a:xfrm>
              <a:off x="1628109" y="3081244"/>
              <a:ext cx="598800" cy="596400"/>
            </a:xfrm>
            <a:prstGeom prst="ellipse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04" name="Google Shape;704;p47"/>
            <p:cNvCxnSpPr>
              <a:stCxn id="701" idx="3"/>
              <a:endCxn id="689" idx="0"/>
            </p:cNvCxnSpPr>
            <p:nvPr/>
          </p:nvCxnSpPr>
          <p:spPr>
            <a:xfrm flipH="1">
              <a:off x="1229100" y="3379475"/>
              <a:ext cx="312900" cy="510300"/>
            </a:xfrm>
            <a:prstGeom prst="bentConnector2">
              <a:avLst/>
            </a:prstGeom>
            <a:noFill/>
            <a:ln cap="flat" cmpd="sng" w="9525">
              <a:solidFill>
                <a:srgbClr val="00AEE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5" name="Google Shape;705;p47"/>
            <p:cNvCxnSpPr>
              <a:stCxn id="701" idx="1"/>
            </p:cNvCxnSpPr>
            <p:nvPr/>
          </p:nvCxnSpPr>
          <p:spPr>
            <a:xfrm>
              <a:off x="3636000" y="3379475"/>
              <a:ext cx="359700" cy="502200"/>
            </a:xfrm>
            <a:prstGeom prst="bentConnector2">
              <a:avLst/>
            </a:prstGeom>
            <a:noFill/>
            <a:ln cap="flat" cmpd="sng" w="9525">
              <a:solidFill>
                <a:srgbClr val="0944A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06" name="Google Shape;706;p47"/>
            <p:cNvSpPr txBox="1"/>
            <p:nvPr/>
          </p:nvSpPr>
          <p:spPr>
            <a:xfrm>
              <a:off x="2252675" y="3190192"/>
              <a:ext cx="1479600" cy="3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latin typeface="Roboto"/>
                  <a:ea typeface="Roboto"/>
                  <a:cs typeface="Roboto"/>
                  <a:sym typeface="Roboto"/>
                </a:rPr>
                <a:t>Zones 2 to 4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latin typeface="Roboto"/>
                  <a:ea typeface="Roboto"/>
                  <a:cs typeface="Roboto"/>
                  <a:sym typeface="Roboto"/>
                </a:rPr>
                <a:t>14</a:t>
              </a:r>
              <a:r>
                <a:rPr lang="en-US" sz="1200">
                  <a:latin typeface="Roboto"/>
                  <a:ea typeface="Roboto"/>
                  <a:cs typeface="Roboto"/>
                  <a:sym typeface="Roboto"/>
                </a:rPr>
                <a:t>,500,000 m</a:t>
              </a:r>
              <a:r>
                <a:rPr baseline="30000" lang="en-US" sz="1200">
                  <a:latin typeface="Roboto"/>
                  <a:ea typeface="Roboto"/>
                  <a:cs typeface="Roboto"/>
                  <a:sym typeface="Roboto"/>
                </a:rPr>
                <a:t>3</a:t>
              </a:r>
              <a:r>
                <a:rPr lang="en-US" sz="1200">
                  <a:latin typeface="Roboto"/>
                  <a:ea typeface="Roboto"/>
                  <a:cs typeface="Roboto"/>
                  <a:sym typeface="Roboto"/>
                </a:rPr>
                <a:t>/y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latin typeface="Roboto"/>
                  <a:ea typeface="Roboto"/>
                  <a:cs typeface="Roboto"/>
                  <a:sym typeface="Roboto"/>
                </a:rPr>
                <a:t>→ </a:t>
              </a:r>
              <a:r>
                <a:rPr b="1" lang="en-US" sz="1200">
                  <a:solidFill>
                    <a:srgbClr val="00AEEF"/>
                  </a:solidFill>
                  <a:latin typeface="Roboto"/>
                  <a:ea typeface="Roboto"/>
                  <a:cs typeface="Roboto"/>
                  <a:sym typeface="Roboto"/>
                </a:rPr>
                <a:t>24%</a:t>
              </a:r>
              <a:r>
                <a:rPr lang="en-US" sz="1200">
                  <a:latin typeface="Roboto"/>
                  <a:ea typeface="Roboto"/>
                  <a:cs typeface="Roboto"/>
                  <a:sym typeface="Roboto"/>
                </a:rPr>
                <a:t> annual rain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07" name="Google Shape;707;p47"/>
          <p:cNvSpPr txBox="1"/>
          <p:nvPr/>
        </p:nvSpPr>
        <p:spPr>
          <a:xfrm>
            <a:off x="2878775" y="3229175"/>
            <a:ext cx="3574500" cy="8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09550" lvl="0" marL="30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900"/>
              <a:buChar char="■"/>
            </a:pPr>
            <a:r>
              <a:rPr b="1" lang="en-US" sz="1500">
                <a:solidFill>
                  <a:schemeClr val="dk1"/>
                </a:solidFill>
              </a:rPr>
              <a:t>R</a:t>
            </a:r>
            <a:r>
              <a:rPr b="1" lang="en-US" sz="1500">
                <a:solidFill>
                  <a:schemeClr val="dk1"/>
                </a:solidFill>
              </a:rPr>
              <a:t>ainwater = </a:t>
            </a:r>
            <a:r>
              <a:rPr b="1" lang="en-US" sz="1700">
                <a:solidFill>
                  <a:srgbClr val="00AEEF"/>
                </a:solidFill>
              </a:rPr>
              <a:t>a major source</a:t>
            </a:r>
            <a:r>
              <a:rPr b="1" lang="en-US" sz="1700">
                <a:solidFill>
                  <a:schemeClr val="dk1"/>
                </a:solidFill>
              </a:rPr>
              <a:t> </a:t>
            </a:r>
            <a:r>
              <a:rPr b="1" lang="en-US" sz="1500">
                <a:solidFill>
                  <a:schemeClr val="dk1"/>
                </a:solidFill>
              </a:rPr>
              <a:t>!</a:t>
            </a:r>
            <a:endParaRPr b="1" sz="1000">
              <a:solidFill>
                <a:schemeClr val="dk1"/>
              </a:solidFill>
            </a:endParaRPr>
          </a:p>
          <a:p>
            <a:pPr indent="-209550" lvl="0" marL="3048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AEEF"/>
              </a:buClr>
              <a:buSzPts val="900"/>
              <a:buChar char="■"/>
            </a:pPr>
            <a:r>
              <a:rPr b="1" lang="en-US" sz="1500">
                <a:solidFill>
                  <a:schemeClr val="dk1"/>
                </a:solidFill>
              </a:rPr>
              <a:t>Major impact =</a:t>
            </a:r>
            <a:r>
              <a:rPr b="1" lang="en-US" sz="1500">
                <a:solidFill>
                  <a:srgbClr val="00AEF0"/>
                </a:solidFill>
              </a:rPr>
              <a:t> Tire residues</a:t>
            </a:r>
            <a:endParaRPr sz="2300">
              <a:solidFill>
                <a:srgbClr val="414646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48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</a:pPr>
            <a:r>
              <a:rPr lang="en-US"/>
              <a:t>Impacts</a:t>
            </a:r>
            <a:r>
              <a:rPr lang="en-US"/>
              <a:t> of WWTPs on the sea</a:t>
            </a:r>
            <a:endParaRPr/>
          </a:p>
        </p:txBody>
      </p:sp>
      <p:pic>
        <p:nvPicPr>
          <p:cNvPr id="713" name="Google Shape;713;p48"/>
          <p:cNvPicPr preferRelativeResize="0"/>
          <p:nvPr/>
        </p:nvPicPr>
        <p:blipFill rotWithShape="1">
          <a:blip r:embed="rId3">
            <a:alphaModFix/>
          </a:blip>
          <a:srcRect b="0" l="1452" r="3028" t="0"/>
          <a:stretch/>
        </p:blipFill>
        <p:spPr>
          <a:xfrm>
            <a:off x="147975" y="1486750"/>
            <a:ext cx="4637677" cy="2531799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48"/>
          <p:cNvSpPr/>
          <p:nvPr/>
        </p:nvSpPr>
        <p:spPr>
          <a:xfrm>
            <a:off x="811750" y="1231150"/>
            <a:ext cx="3197400" cy="255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</a:rPr>
              <a:t>Sept.’2020 campaign</a:t>
            </a:r>
            <a:endParaRPr b="1" sz="1000">
              <a:solidFill>
                <a:schemeClr val="lt1"/>
              </a:solidFill>
            </a:endParaRPr>
          </a:p>
        </p:txBody>
      </p:sp>
      <p:grpSp>
        <p:nvGrpSpPr>
          <p:cNvPr id="715" name="Google Shape;715;p48"/>
          <p:cNvGrpSpPr/>
          <p:nvPr/>
        </p:nvGrpSpPr>
        <p:grpSpPr>
          <a:xfrm>
            <a:off x="6302975" y="2575597"/>
            <a:ext cx="2559600" cy="1786578"/>
            <a:chOff x="6537775" y="3034647"/>
            <a:chExt cx="2559600" cy="1786578"/>
          </a:xfrm>
        </p:grpSpPr>
        <p:grpSp>
          <p:nvGrpSpPr>
            <p:cNvPr id="716" name="Google Shape;716;p48"/>
            <p:cNvGrpSpPr/>
            <p:nvPr/>
          </p:nvGrpSpPr>
          <p:grpSpPr>
            <a:xfrm>
              <a:off x="6587275" y="3034647"/>
              <a:ext cx="2308200" cy="1786578"/>
              <a:chOff x="6587275" y="3034647"/>
              <a:chExt cx="2308200" cy="1786578"/>
            </a:xfrm>
          </p:grpSpPr>
          <p:pic>
            <p:nvPicPr>
              <p:cNvPr id="717" name="Google Shape;717;p4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587275" y="3034647"/>
                <a:ext cx="2308200" cy="178657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18" name="Google Shape;718;p48"/>
              <p:cNvSpPr txBox="1"/>
              <p:nvPr/>
            </p:nvSpPr>
            <p:spPr>
              <a:xfrm>
                <a:off x="6954725" y="4727448"/>
                <a:ext cx="766200" cy="77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0" lIns="91425" spcFirstLastPara="1" rIns="91425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00">
                    <a:solidFill>
                      <a:srgbClr val="0D0D0D"/>
                    </a:solidFill>
                    <a:highlight>
                      <a:schemeClr val="lt1"/>
                    </a:highlight>
                  </a:rPr>
                  <a:t>Treated wastewater</a:t>
                </a:r>
                <a:endParaRPr sz="500">
                  <a:solidFill>
                    <a:srgbClr val="0D0D0D"/>
                  </a:solidFill>
                  <a:highlight>
                    <a:schemeClr val="lt1"/>
                  </a:highlight>
                </a:endParaRPr>
              </a:p>
            </p:txBody>
          </p:sp>
          <p:sp>
            <p:nvSpPr>
              <p:cNvPr id="719" name="Google Shape;719;p48"/>
              <p:cNvSpPr txBox="1"/>
              <p:nvPr/>
            </p:nvSpPr>
            <p:spPr>
              <a:xfrm>
                <a:off x="8196072" y="4727448"/>
                <a:ext cx="659400" cy="77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0" lIns="91425" spcFirstLastPara="1" rIns="91425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00">
                    <a:solidFill>
                      <a:srgbClr val="0D0D0D"/>
                    </a:solidFill>
                    <a:highlight>
                      <a:schemeClr val="lt1"/>
                    </a:highlight>
                  </a:rPr>
                  <a:t>Sea</a:t>
                </a:r>
                <a:endParaRPr sz="500">
                  <a:solidFill>
                    <a:srgbClr val="0D0D0D"/>
                  </a:solidFill>
                  <a:highlight>
                    <a:schemeClr val="lt1"/>
                  </a:highlight>
                </a:endParaRPr>
              </a:p>
            </p:txBody>
          </p:sp>
        </p:grpSp>
        <p:sp>
          <p:nvSpPr>
            <p:cNvPr id="720" name="Google Shape;720;p48"/>
            <p:cNvSpPr txBox="1"/>
            <p:nvPr/>
          </p:nvSpPr>
          <p:spPr>
            <a:xfrm>
              <a:off x="6537775" y="3034650"/>
              <a:ext cx="25596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700">
                  <a:solidFill>
                    <a:srgbClr val="0D0D0D"/>
                  </a:solidFill>
                  <a:highlight>
                    <a:schemeClr val="lt1"/>
                  </a:highlight>
                </a:rPr>
                <a:t>Estimates and </a:t>
              </a:r>
              <a:r>
                <a:rPr b="1" lang="en-US" sz="700">
                  <a:solidFill>
                    <a:srgbClr val="0D0D0D"/>
                  </a:solidFill>
                  <a:highlight>
                    <a:schemeClr val="lt1"/>
                  </a:highlight>
                </a:rPr>
                <a:t>confidence</a:t>
              </a:r>
              <a:r>
                <a:rPr b="1" lang="en-US" sz="700">
                  <a:solidFill>
                    <a:srgbClr val="0D0D0D"/>
                  </a:solidFill>
                  <a:highlight>
                    <a:schemeClr val="lt1"/>
                  </a:highlight>
                </a:rPr>
                <a:t> intervals per sampling point</a:t>
              </a:r>
              <a:endParaRPr b="1" sz="700">
                <a:solidFill>
                  <a:srgbClr val="0D0D0D"/>
                </a:solidFill>
                <a:highlight>
                  <a:schemeClr val="lt1"/>
                </a:highlight>
              </a:endParaRPr>
            </a:p>
          </p:txBody>
        </p:sp>
      </p:grpSp>
      <p:grpSp>
        <p:nvGrpSpPr>
          <p:cNvPr id="721" name="Google Shape;721;p48"/>
          <p:cNvGrpSpPr/>
          <p:nvPr/>
        </p:nvGrpSpPr>
        <p:grpSpPr>
          <a:xfrm>
            <a:off x="4929725" y="579800"/>
            <a:ext cx="2691400" cy="1880400"/>
            <a:chOff x="5603725" y="1033575"/>
            <a:chExt cx="2691400" cy="1880400"/>
          </a:xfrm>
        </p:grpSpPr>
        <p:grpSp>
          <p:nvGrpSpPr>
            <p:cNvPr id="722" name="Google Shape;722;p48"/>
            <p:cNvGrpSpPr/>
            <p:nvPr/>
          </p:nvGrpSpPr>
          <p:grpSpPr>
            <a:xfrm>
              <a:off x="5603725" y="1033575"/>
              <a:ext cx="2691400" cy="1834200"/>
              <a:chOff x="5603725" y="1033575"/>
              <a:chExt cx="2691400" cy="1834200"/>
            </a:xfrm>
          </p:grpSpPr>
          <p:pic>
            <p:nvPicPr>
              <p:cNvPr id="723" name="Google Shape;723;p4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603725" y="1033575"/>
                <a:ext cx="2559675" cy="1834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4" name="Google Shape;724;p48"/>
              <p:cNvSpPr txBox="1"/>
              <p:nvPr/>
            </p:nvSpPr>
            <p:spPr>
              <a:xfrm>
                <a:off x="5735525" y="1033575"/>
                <a:ext cx="2559600" cy="10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91425" spcFirstLastPara="1" rIns="91425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700">
                    <a:solidFill>
                      <a:srgbClr val="0D0D0D"/>
                    </a:solidFill>
                    <a:highlight>
                      <a:schemeClr val="lt1"/>
                    </a:highlight>
                  </a:rPr>
                  <a:t>Estimates and confidence intervals per sampling point</a:t>
                </a:r>
                <a:endParaRPr b="1" sz="700">
                  <a:solidFill>
                    <a:srgbClr val="0D0D0D"/>
                  </a:solidFill>
                  <a:highlight>
                    <a:schemeClr val="lt1"/>
                  </a:highlight>
                </a:endParaRPr>
              </a:p>
            </p:txBody>
          </p:sp>
        </p:grpSp>
        <p:sp>
          <p:nvSpPr>
            <p:cNvPr id="725" name="Google Shape;725;p48"/>
            <p:cNvSpPr txBox="1"/>
            <p:nvPr/>
          </p:nvSpPr>
          <p:spPr>
            <a:xfrm>
              <a:off x="5735525" y="2760075"/>
              <a:ext cx="766200" cy="7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00">
                  <a:solidFill>
                    <a:srgbClr val="0D0D0D"/>
                  </a:solidFill>
                  <a:highlight>
                    <a:schemeClr val="lt1"/>
                  </a:highlight>
                </a:rPr>
                <a:t>Close to WWTP</a:t>
              </a:r>
              <a:endParaRPr sz="500">
                <a:solidFill>
                  <a:srgbClr val="0D0D0D"/>
                </a:solidFill>
                <a:highlight>
                  <a:schemeClr val="lt1"/>
                </a:highlight>
              </a:endParaRPr>
            </a:p>
          </p:txBody>
        </p:sp>
        <p:sp>
          <p:nvSpPr>
            <p:cNvPr id="726" name="Google Shape;726;p48"/>
            <p:cNvSpPr txBox="1"/>
            <p:nvPr/>
          </p:nvSpPr>
          <p:spPr>
            <a:xfrm>
              <a:off x="6543952" y="2760075"/>
              <a:ext cx="945000" cy="153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00">
                  <a:solidFill>
                    <a:srgbClr val="0D0D0D"/>
                  </a:solidFill>
                  <a:highlight>
                    <a:schemeClr val="lt1"/>
                  </a:highlight>
                </a:rPr>
                <a:t>Other pollution</a:t>
              </a:r>
              <a:endParaRPr sz="500">
                <a:solidFill>
                  <a:srgbClr val="0D0D0D"/>
                </a:solidFill>
                <a:highlight>
                  <a:schemeClr val="lt1"/>
                </a:highlight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00">
                  <a:solidFill>
                    <a:srgbClr val="0D0D0D"/>
                  </a:solidFill>
                  <a:highlight>
                    <a:schemeClr val="lt1"/>
                  </a:highlight>
                </a:rPr>
                <a:t>(Eygoutier, Lazaret bay)</a:t>
              </a:r>
              <a:endParaRPr sz="500">
                <a:solidFill>
                  <a:srgbClr val="0D0D0D"/>
                </a:solidFill>
                <a:highlight>
                  <a:schemeClr val="lt1"/>
                </a:highlight>
              </a:endParaRPr>
            </a:p>
          </p:txBody>
        </p:sp>
        <p:sp>
          <p:nvSpPr>
            <p:cNvPr id="727" name="Google Shape;727;p48"/>
            <p:cNvSpPr txBox="1"/>
            <p:nvPr/>
          </p:nvSpPr>
          <p:spPr>
            <a:xfrm>
              <a:off x="7716725" y="2760075"/>
              <a:ext cx="516300" cy="153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00">
                  <a:solidFill>
                    <a:srgbClr val="0D0D0D"/>
                  </a:solidFill>
                  <a:highlight>
                    <a:schemeClr val="lt1"/>
                  </a:highlight>
                </a:rPr>
                <a:t>R</a:t>
              </a:r>
              <a:r>
                <a:rPr lang="en-US" sz="500">
                  <a:solidFill>
                    <a:srgbClr val="0D0D0D"/>
                  </a:solidFill>
                  <a:highlight>
                    <a:schemeClr val="lt1"/>
                  </a:highlight>
                </a:rPr>
                <a:t>eference</a:t>
              </a:r>
              <a:endParaRPr sz="500">
                <a:solidFill>
                  <a:srgbClr val="0D0D0D"/>
                </a:solidFill>
                <a:highlight>
                  <a:schemeClr val="lt1"/>
                </a:highlight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00">
                  <a:solidFill>
                    <a:srgbClr val="0D0D0D"/>
                  </a:solidFill>
                  <a:highlight>
                    <a:schemeClr val="lt1"/>
                  </a:highlight>
                </a:rPr>
                <a:t>(Niels)</a:t>
              </a:r>
              <a:endParaRPr sz="500">
                <a:solidFill>
                  <a:srgbClr val="0D0D0D"/>
                </a:solidFill>
                <a:highlight>
                  <a:schemeClr val="lt1"/>
                </a:highlight>
              </a:endParaRPr>
            </a:p>
          </p:txBody>
        </p:sp>
        <p:sp>
          <p:nvSpPr>
            <p:cNvPr id="728" name="Google Shape;728;p48"/>
            <p:cNvSpPr txBox="1"/>
            <p:nvPr/>
          </p:nvSpPr>
          <p:spPr>
            <a:xfrm rot="-5400000">
              <a:off x="4937425" y="1912125"/>
              <a:ext cx="1409700" cy="7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0" lIns="91425" spcFirstLastPara="1" rIns="91425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00">
                  <a:solidFill>
                    <a:srgbClr val="0D0D0D"/>
                  </a:solidFill>
                  <a:highlight>
                    <a:schemeClr val="lt1"/>
                  </a:highlight>
                </a:rPr>
                <a:t>Concentration in particles per L</a:t>
              </a:r>
              <a:endParaRPr sz="500">
                <a:solidFill>
                  <a:srgbClr val="0D0D0D"/>
                </a:solidFill>
                <a:highlight>
                  <a:schemeClr val="lt1"/>
                </a:highlight>
              </a:endParaRPr>
            </a:p>
          </p:txBody>
        </p:sp>
      </p:grpSp>
      <p:sp>
        <p:nvSpPr>
          <p:cNvPr id="729" name="Google Shape;729;p48"/>
          <p:cNvSpPr txBox="1"/>
          <p:nvPr/>
        </p:nvSpPr>
        <p:spPr>
          <a:xfrm>
            <a:off x="7551950" y="1050675"/>
            <a:ext cx="11961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450" lIns="82950" spcFirstLastPara="1" rIns="82950" wrap="square" tIns="4145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AEF0"/>
                </a:solidFill>
              </a:rPr>
              <a:t>Low levels </a:t>
            </a:r>
            <a:endParaRPr b="1">
              <a:solidFill>
                <a:srgbClr val="00AEF0"/>
              </a:solidFill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of MPs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30" name="Google Shape;730;p48"/>
          <p:cNvSpPr txBox="1"/>
          <p:nvPr/>
        </p:nvSpPr>
        <p:spPr>
          <a:xfrm>
            <a:off x="5056400" y="3301550"/>
            <a:ext cx="1393200" cy="7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1450" lIns="82950" spcFirstLastPara="1" rIns="82950" wrap="square" tIns="4145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AEF0"/>
                </a:solidFill>
              </a:rPr>
              <a:t>Dilution</a:t>
            </a:r>
            <a:r>
              <a:rPr b="1" lang="en-US">
                <a:solidFill>
                  <a:srgbClr val="00AEF0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effect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31" name="Google Shape;731;p48"/>
          <p:cNvSpPr txBox="1"/>
          <p:nvPr/>
        </p:nvSpPr>
        <p:spPr>
          <a:xfrm>
            <a:off x="359675" y="653575"/>
            <a:ext cx="24972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1450" lIns="82950" spcFirstLastPara="1" rIns="82950" wrap="square" tIns="41450">
            <a:normAutofit fontScale="92500"/>
          </a:bodyPr>
          <a:lstStyle/>
          <a:p>
            <a:pPr indent="-279584" lvl="0" marL="361942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ct val="100000"/>
              <a:buFont typeface="Noto Sans Symbols"/>
              <a:buChar char="▪"/>
            </a:pPr>
            <a:r>
              <a:rPr lang="en-US" sz="1733">
                <a:solidFill>
                  <a:srgbClr val="414646"/>
                </a:solidFill>
              </a:rPr>
              <a:t>3 marine campaigns</a:t>
            </a:r>
            <a:endParaRPr b="1" sz="1733">
              <a:solidFill>
                <a:srgbClr val="00AEEF"/>
              </a:solidFill>
            </a:endParaRPr>
          </a:p>
        </p:txBody>
      </p:sp>
      <p:sp>
        <p:nvSpPr>
          <p:cNvPr id="732" name="Google Shape;732;p48"/>
          <p:cNvSpPr txBox="1"/>
          <p:nvPr/>
        </p:nvSpPr>
        <p:spPr>
          <a:xfrm>
            <a:off x="811750" y="4643225"/>
            <a:ext cx="3812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414646"/>
                </a:solidFill>
              </a:rPr>
              <a:t>(“Microplastic inventory in a Mediterranean coastal sea water”. → </a:t>
            </a:r>
            <a:r>
              <a:rPr i="1" lang="en-US" sz="600">
                <a:solidFill>
                  <a:srgbClr val="414646"/>
                </a:solidFill>
              </a:rPr>
              <a:t>Paper to be </a:t>
            </a:r>
            <a:r>
              <a:rPr i="1" lang="en-US" sz="600">
                <a:solidFill>
                  <a:srgbClr val="414646"/>
                </a:solidFill>
              </a:rPr>
              <a:t>submitted</a:t>
            </a:r>
            <a:r>
              <a:rPr lang="en-US" sz="600">
                <a:solidFill>
                  <a:srgbClr val="414646"/>
                </a:solidFill>
              </a:rPr>
              <a:t>). </a:t>
            </a:r>
            <a:endParaRPr sz="600">
              <a:solidFill>
                <a:srgbClr val="41464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49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</a:pPr>
            <a:r>
              <a:rPr lang="en-US"/>
              <a:t>What about drinking water ?</a:t>
            </a:r>
            <a:endParaRPr/>
          </a:p>
        </p:txBody>
      </p:sp>
      <p:sp>
        <p:nvSpPr>
          <p:cNvPr id="738" name="Google Shape;738;p49"/>
          <p:cNvSpPr txBox="1"/>
          <p:nvPr/>
        </p:nvSpPr>
        <p:spPr>
          <a:xfrm>
            <a:off x="811750" y="4643225"/>
            <a:ext cx="3812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414646"/>
                </a:solidFill>
              </a:rPr>
              <a:t>(“Microplastic inventory in a Mediterranean coastal sea water”. → </a:t>
            </a:r>
            <a:r>
              <a:rPr i="1" lang="en-US" sz="600">
                <a:solidFill>
                  <a:srgbClr val="414646"/>
                </a:solidFill>
              </a:rPr>
              <a:t>Paper to be submitted</a:t>
            </a:r>
            <a:r>
              <a:rPr lang="en-US" sz="600">
                <a:solidFill>
                  <a:srgbClr val="414646"/>
                </a:solidFill>
              </a:rPr>
              <a:t>). </a:t>
            </a:r>
            <a:endParaRPr sz="600">
              <a:solidFill>
                <a:srgbClr val="414646"/>
              </a:solidFill>
            </a:endParaRPr>
          </a:p>
        </p:txBody>
      </p:sp>
      <p:sp>
        <p:nvSpPr>
          <p:cNvPr id="739" name="Google Shape;739;p49"/>
          <p:cNvSpPr txBox="1"/>
          <p:nvPr/>
        </p:nvSpPr>
        <p:spPr>
          <a:xfrm>
            <a:off x="314455" y="5693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AEEF"/>
                </a:solidFill>
              </a:rPr>
              <a:t>Sample description …</a:t>
            </a:r>
            <a:endParaRPr b="1" sz="1800">
              <a:solidFill>
                <a:srgbClr val="00AEEF"/>
              </a:solidFill>
            </a:endParaRPr>
          </a:p>
        </p:txBody>
      </p:sp>
      <p:pic>
        <p:nvPicPr>
          <p:cNvPr id="740" name="Google Shape;74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2375" y="1515200"/>
            <a:ext cx="2718625" cy="279775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49"/>
          <p:cNvSpPr/>
          <p:nvPr/>
        </p:nvSpPr>
        <p:spPr>
          <a:xfrm>
            <a:off x="4822025" y="2190450"/>
            <a:ext cx="949500" cy="381300"/>
          </a:xfrm>
          <a:prstGeom prst="flowChartAlternateProcess">
            <a:avLst/>
          </a:prstGeom>
          <a:noFill/>
          <a:ln cap="flat" cmpd="sng" w="9525">
            <a:solidFill>
              <a:srgbClr val="0944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DWP 1</a:t>
            </a:r>
            <a:endParaRPr/>
          </a:p>
        </p:txBody>
      </p:sp>
      <p:sp>
        <p:nvSpPr>
          <p:cNvPr id="742" name="Google Shape;742;p49"/>
          <p:cNvSpPr/>
          <p:nvPr/>
        </p:nvSpPr>
        <p:spPr>
          <a:xfrm>
            <a:off x="4436150" y="3688525"/>
            <a:ext cx="949500" cy="381300"/>
          </a:xfrm>
          <a:prstGeom prst="flowChartAlternateProcess">
            <a:avLst/>
          </a:prstGeom>
          <a:noFill/>
          <a:ln cap="flat" cmpd="sng" w="95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DWP 2</a:t>
            </a:r>
            <a:endParaRPr/>
          </a:p>
        </p:txBody>
      </p:sp>
      <p:cxnSp>
        <p:nvCxnSpPr>
          <p:cNvPr id="743" name="Google Shape;743;p49"/>
          <p:cNvCxnSpPr>
            <a:stCxn id="741" idx="3"/>
          </p:cNvCxnSpPr>
          <p:nvPr/>
        </p:nvCxnSpPr>
        <p:spPr>
          <a:xfrm flipH="1" rot="10800000">
            <a:off x="5771525" y="1786800"/>
            <a:ext cx="642900" cy="594300"/>
          </a:xfrm>
          <a:prstGeom prst="straightConnector1">
            <a:avLst/>
          </a:prstGeom>
          <a:noFill/>
          <a:ln cap="flat" cmpd="sng" w="9525">
            <a:solidFill>
              <a:srgbClr val="05C3D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44" name="Google Shape;744;p49"/>
          <p:cNvSpPr/>
          <p:nvPr/>
        </p:nvSpPr>
        <p:spPr>
          <a:xfrm>
            <a:off x="6414425" y="673650"/>
            <a:ext cx="2593800" cy="2242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5C3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★"/>
            </a:pPr>
            <a:r>
              <a:rPr lang="en-US" sz="1300"/>
              <a:t>1</a:t>
            </a:r>
            <a:r>
              <a:rPr lang="en-US" sz="1200"/>
              <a:t> underground water 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(6 m </a:t>
            </a:r>
            <a:r>
              <a:rPr lang="en-US" sz="1200">
                <a:solidFill>
                  <a:schemeClr val="dk1"/>
                </a:solidFill>
              </a:rPr>
              <a:t>depth</a:t>
            </a:r>
            <a:r>
              <a:rPr lang="en-US" sz="1200"/>
              <a:t>) influenced by the close river 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★"/>
            </a:pPr>
            <a:r>
              <a:rPr lang="en-US" sz="1200"/>
              <a:t>1 drinking water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/>
              <a:t>Treatment</a:t>
            </a:r>
            <a:r>
              <a:rPr lang="en-US" sz="1200"/>
              <a:t>: Oxidation, Mn removal by filtration, disinfection</a:t>
            </a:r>
            <a:endParaRPr sz="1200"/>
          </a:p>
        </p:txBody>
      </p:sp>
      <p:sp>
        <p:nvSpPr>
          <p:cNvPr id="745" name="Google Shape;745;p49"/>
          <p:cNvSpPr/>
          <p:nvPr/>
        </p:nvSpPr>
        <p:spPr>
          <a:xfrm>
            <a:off x="207650" y="1081375"/>
            <a:ext cx="2961300" cy="2797800"/>
          </a:xfrm>
          <a:prstGeom prst="rect">
            <a:avLst/>
          </a:prstGeom>
          <a:noFill/>
          <a:ln cap="flat" cmpd="sng" w="9525">
            <a:solidFill>
              <a:srgbClr val="05C3D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★"/>
            </a:pPr>
            <a:r>
              <a:rPr lang="en-US" sz="1200"/>
              <a:t>2 underground ressources </a:t>
            </a:r>
            <a:endParaRPr sz="12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(14 m and 72 m depth), not influenced by river (pliocene and quaternary)</a:t>
            </a:r>
            <a:endParaRPr sz="12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★"/>
            </a:pPr>
            <a:r>
              <a:rPr lang="en-US" sz="1200">
                <a:solidFill>
                  <a:schemeClr val="dk1"/>
                </a:solidFill>
              </a:rPr>
              <a:t>Underground water 1 and 2 represent 35% of inlet water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★"/>
            </a:pPr>
            <a:r>
              <a:rPr lang="en-US" sz="1200"/>
              <a:t>1 drinking water </a:t>
            </a:r>
            <a:endParaRPr sz="12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/>
              <a:t>Treatment</a:t>
            </a:r>
            <a:r>
              <a:rPr lang="en-US" sz="1200"/>
              <a:t>: pH correction, mineral adjustment and chloration </a:t>
            </a:r>
            <a:endParaRPr sz="1200"/>
          </a:p>
        </p:txBody>
      </p:sp>
      <p:cxnSp>
        <p:nvCxnSpPr>
          <p:cNvPr id="746" name="Google Shape;746;p49"/>
          <p:cNvCxnSpPr>
            <a:stCxn id="742" idx="1"/>
            <a:endCxn id="745" idx="3"/>
          </p:cNvCxnSpPr>
          <p:nvPr/>
        </p:nvCxnSpPr>
        <p:spPr>
          <a:xfrm rot="10800000">
            <a:off x="3168950" y="2480275"/>
            <a:ext cx="1267200" cy="1398900"/>
          </a:xfrm>
          <a:prstGeom prst="straightConnector1">
            <a:avLst/>
          </a:prstGeom>
          <a:noFill/>
          <a:ln cap="flat" cmpd="sng" w="9525">
            <a:solidFill>
              <a:srgbClr val="05C3DD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747" name="Google Shape;74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7824" y="3046150"/>
            <a:ext cx="2342826" cy="130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49"/>
          <p:cNvPicPr preferRelativeResize="0"/>
          <p:nvPr/>
        </p:nvPicPr>
        <p:blipFill rotWithShape="1">
          <a:blip r:embed="rId5">
            <a:alphaModFix/>
          </a:blip>
          <a:srcRect b="10148" l="0" r="0" t="10875"/>
          <a:stretch/>
        </p:blipFill>
        <p:spPr>
          <a:xfrm>
            <a:off x="2757500" y="3046150"/>
            <a:ext cx="1016896" cy="130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50"/>
          <p:cNvSpPr/>
          <p:nvPr/>
        </p:nvSpPr>
        <p:spPr>
          <a:xfrm>
            <a:off x="301988" y="663525"/>
            <a:ext cx="4253700" cy="36441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54" name="Google Shape;754;p50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</a:pPr>
            <a:r>
              <a:rPr lang="en-US"/>
              <a:t>What about drinking water ?</a:t>
            </a:r>
            <a:endParaRPr/>
          </a:p>
        </p:txBody>
      </p:sp>
      <p:sp>
        <p:nvSpPr>
          <p:cNvPr id="755" name="Google Shape;755;p50"/>
          <p:cNvSpPr txBox="1"/>
          <p:nvPr/>
        </p:nvSpPr>
        <p:spPr>
          <a:xfrm>
            <a:off x="811750" y="4643225"/>
            <a:ext cx="3812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414646"/>
                </a:solidFill>
              </a:rPr>
              <a:t>(“Microplastic inventory in a Mediterranean coastal sea water”. → </a:t>
            </a:r>
            <a:r>
              <a:rPr i="1" lang="en-US" sz="600">
                <a:solidFill>
                  <a:srgbClr val="414646"/>
                </a:solidFill>
              </a:rPr>
              <a:t>Paper to be submitted</a:t>
            </a:r>
            <a:r>
              <a:rPr lang="en-US" sz="600">
                <a:solidFill>
                  <a:srgbClr val="414646"/>
                </a:solidFill>
              </a:rPr>
              <a:t>). </a:t>
            </a:r>
            <a:endParaRPr sz="600">
              <a:solidFill>
                <a:srgbClr val="414646"/>
              </a:solidFill>
            </a:endParaRPr>
          </a:p>
        </p:txBody>
      </p:sp>
      <p:sp>
        <p:nvSpPr>
          <p:cNvPr id="756" name="Google Shape;756;p50"/>
          <p:cNvSpPr txBox="1"/>
          <p:nvPr/>
        </p:nvSpPr>
        <p:spPr>
          <a:xfrm>
            <a:off x="551818" y="5693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AEEF"/>
                </a:solidFill>
              </a:rPr>
              <a:t>Sampling tools</a:t>
            </a:r>
            <a:endParaRPr b="1" sz="1800">
              <a:solidFill>
                <a:srgbClr val="00AEEF"/>
              </a:solidFill>
            </a:endParaRPr>
          </a:p>
        </p:txBody>
      </p:sp>
      <p:pic>
        <p:nvPicPr>
          <p:cNvPr id="757" name="Google Shape;75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9864" y="1177961"/>
            <a:ext cx="1349900" cy="2316652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758" name="Google Shape;758;p50"/>
          <p:cNvSpPr/>
          <p:nvPr/>
        </p:nvSpPr>
        <p:spPr>
          <a:xfrm>
            <a:off x="444513" y="3068175"/>
            <a:ext cx="3812400" cy="165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★"/>
            </a:pPr>
            <a:r>
              <a:rPr lang="en-US">
                <a:solidFill>
                  <a:srgbClr val="002D62"/>
                </a:solidFill>
              </a:rPr>
              <a:t>5 µm pore size filter</a:t>
            </a:r>
            <a:endParaRPr>
              <a:solidFill>
                <a:srgbClr val="002D6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★"/>
            </a:pPr>
            <a:r>
              <a:rPr lang="en-US">
                <a:solidFill>
                  <a:srgbClr val="002D62"/>
                </a:solidFill>
              </a:rPr>
              <a:t>up to 1,000L in 2hrs per sample</a:t>
            </a:r>
            <a:endParaRPr>
              <a:solidFill>
                <a:srgbClr val="002D6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★"/>
            </a:pPr>
            <a:r>
              <a:rPr lang="en-US">
                <a:solidFill>
                  <a:srgbClr val="002D62"/>
                </a:solidFill>
              </a:rPr>
              <a:t>Integrated filter for blank sample</a:t>
            </a:r>
            <a:endParaRPr>
              <a:solidFill>
                <a:srgbClr val="002D62"/>
              </a:solidFill>
            </a:endParaRPr>
          </a:p>
        </p:txBody>
      </p:sp>
      <p:pic>
        <p:nvPicPr>
          <p:cNvPr id="759" name="Google Shape;759;p50"/>
          <p:cNvPicPr preferRelativeResize="0"/>
          <p:nvPr/>
        </p:nvPicPr>
        <p:blipFill rotWithShape="1">
          <a:blip r:embed="rId4">
            <a:alphaModFix/>
          </a:blip>
          <a:srcRect b="0" l="894" r="903" t="0"/>
          <a:stretch/>
        </p:blipFill>
        <p:spPr>
          <a:xfrm>
            <a:off x="394076" y="1152215"/>
            <a:ext cx="2369189" cy="23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2775" y="1432950"/>
            <a:ext cx="1349900" cy="210025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50"/>
          <p:cNvSpPr txBox="1"/>
          <p:nvPr/>
        </p:nvSpPr>
        <p:spPr>
          <a:xfrm>
            <a:off x="4713675" y="654825"/>
            <a:ext cx="376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1"/>
                </a:solidFill>
              </a:rPr>
              <a:t>N</a:t>
            </a:r>
            <a:r>
              <a:rPr b="1" lang="en-US" sz="1800">
                <a:solidFill>
                  <a:schemeClr val="accent1"/>
                </a:solidFill>
              </a:rPr>
              <a:t>ew version to fulfill European drinking water directive </a:t>
            </a:r>
            <a:endParaRPr b="1" sz="1800">
              <a:solidFill>
                <a:schemeClr val="accent1"/>
              </a:solidFill>
            </a:endParaRPr>
          </a:p>
        </p:txBody>
      </p:sp>
      <p:sp>
        <p:nvSpPr>
          <p:cNvPr id="762" name="Google Shape;762;p50"/>
          <p:cNvSpPr txBox="1"/>
          <p:nvPr/>
        </p:nvSpPr>
        <p:spPr>
          <a:xfrm>
            <a:off x="6477325" y="1328750"/>
            <a:ext cx="2412000" cy="36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★"/>
            </a:pPr>
            <a:r>
              <a:rPr lang="en-US">
                <a:solidFill>
                  <a:schemeClr val="lt2"/>
                </a:solidFill>
              </a:rPr>
              <a:t>2 filters Stainless steel 100µm &amp; 20µm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★"/>
            </a:pPr>
            <a:r>
              <a:rPr lang="en-US">
                <a:solidFill>
                  <a:schemeClr val="lt2"/>
                </a:solidFill>
              </a:rPr>
              <a:t>Flow : 500 L/h</a:t>
            </a:r>
            <a:endParaRPr>
              <a:solidFill>
                <a:schemeClr val="lt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★"/>
            </a:pPr>
            <a:r>
              <a:rPr lang="en-US">
                <a:solidFill>
                  <a:schemeClr val="lt2"/>
                </a:solidFill>
              </a:rPr>
              <a:t>Pressure : 3,5 - 4 bars</a:t>
            </a:r>
            <a:endParaRPr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C1C1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C1C1F"/>
              </a:solidFill>
            </a:endParaRPr>
          </a:p>
        </p:txBody>
      </p:sp>
      <p:sp>
        <p:nvSpPr>
          <p:cNvPr id="763" name="Google Shape;763;p50"/>
          <p:cNvSpPr/>
          <p:nvPr/>
        </p:nvSpPr>
        <p:spPr>
          <a:xfrm>
            <a:off x="4713675" y="663525"/>
            <a:ext cx="4253700" cy="36441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51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</a:pPr>
            <a:r>
              <a:rPr lang="en-US"/>
              <a:t>What about drinking water ?</a:t>
            </a:r>
            <a:endParaRPr/>
          </a:p>
        </p:txBody>
      </p:sp>
      <p:sp>
        <p:nvSpPr>
          <p:cNvPr id="769" name="Google Shape;769;p51"/>
          <p:cNvSpPr txBox="1"/>
          <p:nvPr/>
        </p:nvSpPr>
        <p:spPr>
          <a:xfrm>
            <a:off x="811750" y="4643225"/>
            <a:ext cx="38124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rgbClr val="414646"/>
                </a:solidFill>
              </a:rPr>
              <a:t>(“Microplastic inventory in a Mediterranean coastal sea water”. → </a:t>
            </a:r>
            <a:r>
              <a:rPr i="1" lang="en-US" sz="600">
                <a:solidFill>
                  <a:srgbClr val="414646"/>
                </a:solidFill>
              </a:rPr>
              <a:t>Paper to be submitted</a:t>
            </a:r>
            <a:r>
              <a:rPr lang="en-US" sz="600">
                <a:solidFill>
                  <a:srgbClr val="414646"/>
                </a:solidFill>
              </a:rPr>
              <a:t>). </a:t>
            </a:r>
            <a:endParaRPr sz="600">
              <a:solidFill>
                <a:srgbClr val="414646"/>
              </a:solidFill>
            </a:endParaRPr>
          </a:p>
        </p:txBody>
      </p:sp>
      <p:sp>
        <p:nvSpPr>
          <p:cNvPr id="770" name="Google Shape;770;p51"/>
          <p:cNvSpPr txBox="1"/>
          <p:nvPr>
            <p:ph type="title"/>
          </p:nvPr>
        </p:nvSpPr>
        <p:spPr>
          <a:xfrm>
            <a:off x="-73025" y="-255600"/>
            <a:ext cx="8186400" cy="1141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51"/>
          <p:cNvSpPr txBox="1"/>
          <p:nvPr/>
        </p:nvSpPr>
        <p:spPr>
          <a:xfrm>
            <a:off x="429430" y="533540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AEEF"/>
                </a:solidFill>
              </a:rPr>
              <a:t>Results</a:t>
            </a:r>
            <a:r>
              <a:rPr b="1" lang="en-US" sz="1800">
                <a:solidFill>
                  <a:srgbClr val="00AEEF"/>
                </a:solidFill>
              </a:rPr>
              <a:t> </a:t>
            </a:r>
            <a:endParaRPr b="1" sz="1800">
              <a:solidFill>
                <a:srgbClr val="00AEEF"/>
              </a:solidFill>
            </a:endParaRPr>
          </a:p>
        </p:txBody>
      </p:sp>
      <p:sp>
        <p:nvSpPr>
          <p:cNvPr id="772" name="Google Shape;772;p51"/>
          <p:cNvSpPr/>
          <p:nvPr/>
        </p:nvSpPr>
        <p:spPr>
          <a:xfrm>
            <a:off x="563175" y="3198350"/>
            <a:ext cx="7914000" cy="1167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002D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2D6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200"/>
              <a:buChar char="●"/>
            </a:pPr>
            <a:r>
              <a:rPr lang="en-US" sz="1200">
                <a:solidFill>
                  <a:srgbClr val="002D62"/>
                </a:solidFill>
              </a:rPr>
              <a:t>DWP1 : 54% removal </a:t>
            </a:r>
            <a:endParaRPr sz="1200">
              <a:solidFill>
                <a:srgbClr val="002D6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200"/>
              <a:buChar char="●"/>
            </a:pPr>
            <a:r>
              <a:rPr lang="en-US" sz="1200">
                <a:solidFill>
                  <a:srgbClr val="002D62"/>
                </a:solidFill>
              </a:rPr>
              <a:t>DWP2 : Underground water 1 and 2 represent 35% of inlet water (10 ressources for this DWP )</a:t>
            </a:r>
            <a:endParaRPr sz="1200">
              <a:solidFill>
                <a:srgbClr val="002D6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D62"/>
                </a:solidFill>
              </a:rPr>
              <a:t>=&gt; no removal rate</a:t>
            </a:r>
            <a:endParaRPr sz="1200">
              <a:solidFill>
                <a:srgbClr val="002D6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200"/>
              <a:buChar char="●"/>
            </a:pPr>
            <a:r>
              <a:rPr b="1" lang="en-US" sz="1200">
                <a:solidFill>
                  <a:srgbClr val="002D62"/>
                </a:solidFill>
              </a:rPr>
              <a:t>Small amount of MP !</a:t>
            </a:r>
            <a:endParaRPr b="1" sz="1200">
              <a:solidFill>
                <a:srgbClr val="002D62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200"/>
              <a:buChar char="●"/>
            </a:pPr>
            <a:r>
              <a:rPr lang="en-US" sz="1200">
                <a:solidFill>
                  <a:srgbClr val="002D62"/>
                </a:solidFill>
              </a:rPr>
              <a:t>More MP in DWP1 : underground water influenced by the river</a:t>
            </a:r>
            <a:endParaRPr sz="1200">
              <a:solidFill>
                <a:srgbClr val="002D62"/>
              </a:solidFill>
            </a:endParaRPr>
          </a:p>
        </p:txBody>
      </p:sp>
      <p:graphicFrame>
        <p:nvGraphicFramePr>
          <p:cNvPr id="773" name="Google Shape;773;p51"/>
          <p:cNvGraphicFramePr/>
          <p:nvPr/>
        </p:nvGraphicFramePr>
        <p:xfrm>
          <a:off x="1973775" y="119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{9FA23966-6C0D-4A0C-935D-9036329AB780}</a:tableStyleId>
              </a:tblPr>
              <a:tblGrid>
                <a:gridCol w="2188350"/>
                <a:gridCol w="2467150"/>
              </a:tblGrid>
              <a:tr h="232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002D6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solidFill>
                            <a:srgbClr val="002D62"/>
                          </a:solidFill>
                        </a:rPr>
                        <a:t>Concentration MP [P/L] </a:t>
                      </a:r>
                      <a:endParaRPr b="1" sz="1300">
                        <a:solidFill>
                          <a:srgbClr val="002D62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300">
                          <a:solidFill>
                            <a:srgbClr val="002D62"/>
                          </a:solidFill>
                        </a:rPr>
                        <a:t>(&gt; 6µm)</a:t>
                      </a:r>
                      <a:endParaRPr b="1" sz="1300">
                        <a:solidFill>
                          <a:srgbClr val="002D62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2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2D62"/>
                          </a:solidFill>
                        </a:rPr>
                        <a:t>Underground Water DWP1</a:t>
                      </a:r>
                      <a:endParaRPr sz="1300">
                        <a:solidFill>
                          <a:srgbClr val="002D6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2D62"/>
                          </a:solidFill>
                        </a:rPr>
                        <a:t>2.08</a:t>
                      </a:r>
                      <a:endParaRPr sz="1300">
                        <a:solidFill>
                          <a:srgbClr val="002D62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232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2D62"/>
                          </a:solidFill>
                        </a:rPr>
                        <a:t>Drinking Water DWP1</a:t>
                      </a:r>
                      <a:endParaRPr sz="1300">
                        <a:solidFill>
                          <a:srgbClr val="002D6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2D62"/>
                          </a:solidFill>
                        </a:rPr>
                        <a:t>0.96</a:t>
                      </a:r>
                      <a:endParaRPr sz="1300">
                        <a:solidFill>
                          <a:srgbClr val="002D62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32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2D62"/>
                          </a:solidFill>
                        </a:rPr>
                        <a:t>Underground Water 1 DWP2</a:t>
                      </a:r>
                      <a:endParaRPr sz="1300">
                        <a:solidFill>
                          <a:srgbClr val="002D6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2D62"/>
                          </a:solidFill>
                        </a:rPr>
                        <a:t>0.30</a:t>
                      </a:r>
                      <a:endParaRPr sz="1300">
                        <a:solidFill>
                          <a:srgbClr val="002D62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</a:tr>
              <a:tr h="232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2D62"/>
                          </a:solidFill>
                        </a:rPr>
                        <a:t>Underground Water 2 DWP2</a:t>
                      </a:r>
                      <a:endParaRPr sz="1300">
                        <a:solidFill>
                          <a:srgbClr val="002D6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2D62"/>
                          </a:solidFill>
                        </a:rPr>
                        <a:t>0.01</a:t>
                      </a:r>
                      <a:endParaRPr sz="1300">
                        <a:solidFill>
                          <a:srgbClr val="002D62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2C4C9"/>
                    </a:solidFill>
                  </a:tcPr>
                </a:tc>
              </a:tr>
              <a:tr h="232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2D62"/>
                          </a:solidFill>
                        </a:rPr>
                        <a:t>Drinking Water DWP2</a:t>
                      </a:r>
                      <a:endParaRPr sz="1300">
                        <a:solidFill>
                          <a:srgbClr val="002D62"/>
                        </a:solidFill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rgbClr val="002D62"/>
                          </a:solidFill>
                        </a:rPr>
                        <a:t>0.22</a:t>
                      </a:r>
                      <a:endParaRPr sz="1300">
                        <a:solidFill>
                          <a:srgbClr val="002D62"/>
                        </a:solidFill>
                      </a:endParaRPr>
                    </a:p>
                  </a:txBody>
                  <a:tcPr marT="19050" marB="1905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2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</a:pPr>
            <a:r>
              <a:rPr lang="en-US"/>
              <a:t>What should you keep in mind?</a:t>
            </a:r>
            <a:endParaRPr/>
          </a:p>
        </p:txBody>
      </p:sp>
      <p:sp>
        <p:nvSpPr>
          <p:cNvPr id="779" name="Google Shape;779;p52"/>
          <p:cNvSpPr txBox="1"/>
          <p:nvPr>
            <p:ph idx="4294967295" type="body"/>
          </p:nvPr>
        </p:nvSpPr>
        <p:spPr>
          <a:xfrm>
            <a:off x="408359" y="1067991"/>
            <a:ext cx="8047200" cy="37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700"/>
              <a:buChar char="•"/>
            </a:pPr>
            <a:r>
              <a:rPr b="1" lang="en-US" sz="1700">
                <a:solidFill>
                  <a:srgbClr val="00AEEF"/>
                </a:solidFill>
              </a:rPr>
              <a:t>Robust and identical analytical </a:t>
            </a:r>
            <a:r>
              <a:rPr b="1" lang="en-US" sz="1700">
                <a:solidFill>
                  <a:srgbClr val="00AEEF"/>
                </a:solidFill>
              </a:rPr>
              <a:t>protocols</a:t>
            </a:r>
            <a:r>
              <a:rPr b="1" lang="en-US" sz="1700">
                <a:solidFill>
                  <a:srgbClr val="00AEEF"/>
                </a:solidFill>
              </a:rPr>
              <a:t> are required </a:t>
            </a:r>
            <a:r>
              <a:rPr lang="en-US" sz="1600">
                <a:solidFill>
                  <a:schemeClr val="dk1"/>
                </a:solidFill>
              </a:rPr>
              <a:t>for reliable and </a:t>
            </a:r>
            <a:r>
              <a:rPr lang="en-US" sz="1600">
                <a:solidFill>
                  <a:schemeClr val="dk1"/>
                </a:solidFill>
              </a:rPr>
              <a:t>comparable results =&gt; higher uncertainty than method for dissolved micropollutants</a:t>
            </a:r>
            <a:endParaRPr sz="1600">
              <a:solidFill>
                <a:schemeClr val="dk1"/>
              </a:solidFill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00">
              <a:solidFill>
                <a:schemeClr val="dk1"/>
              </a:solidFill>
            </a:endParaRPr>
          </a:p>
          <a:p>
            <a:pPr indent="-336550" lvl="0" marL="457200" rtl="0" algn="just">
              <a:spcBef>
                <a:spcPts val="800"/>
              </a:spcBef>
              <a:spcAft>
                <a:spcPts val="0"/>
              </a:spcAft>
              <a:buSzPts val="1700"/>
              <a:buFont typeface="Noto Sans Symbols"/>
              <a:buChar char="•"/>
            </a:pPr>
            <a:r>
              <a:rPr b="1" lang="en-US" sz="1700">
                <a:solidFill>
                  <a:schemeClr val="accent1"/>
                </a:solidFill>
              </a:rPr>
              <a:t>WWTPs </a:t>
            </a:r>
            <a:r>
              <a:rPr lang="en-US" sz="1700">
                <a:solidFill>
                  <a:schemeClr val="dk1"/>
                </a:solidFill>
              </a:rPr>
              <a:t>are </a:t>
            </a:r>
            <a:r>
              <a:rPr b="1" lang="en-US" sz="1700">
                <a:solidFill>
                  <a:schemeClr val="accent1"/>
                </a:solidFill>
              </a:rPr>
              <a:t>not a hotspot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just">
              <a:spcBef>
                <a:spcPts val="300"/>
              </a:spcBef>
              <a:spcAft>
                <a:spcPts val="0"/>
              </a:spcAft>
              <a:buSzPts val="1700"/>
              <a:buFont typeface="Noto Sans Symbols"/>
              <a:buChar char="•"/>
            </a:pPr>
            <a:r>
              <a:rPr lang="en-US" sz="1600">
                <a:solidFill>
                  <a:schemeClr val="dk1"/>
                </a:solidFill>
              </a:rPr>
              <a:t>WWTPs treat efficiently MP and tire residues. We know how to </a:t>
            </a:r>
            <a:r>
              <a:rPr lang="en-US" sz="1700">
                <a:solidFill>
                  <a:schemeClr val="dk1"/>
                </a:solidFill>
              </a:rPr>
              <a:t>improve</a:t>
            </a:r>
            <a:r>
              <a:rPr lang="en-US" sz="1600">
                <a:solidFill>
                  <a:schemeClr val="dk1"/>
                </a:solidFill>
              </a:rPr>
              <a:t> processes if necessary.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just">
              <a:spcBef>
                <a:spcPts val="300"/>
              </a:spcBef>
              <a:spcAft>
                <a:spcPts val="0"/>
              </a:spcAft>
              <a:buClr>
                <a:srgbClr val="00AEEF"/>
              </a:buClr>
              <a:buSzPts val="1600"/>
              <a:buChar char="•"/>
            </a:pPr>
            <a:r>
              <a:rPr b="1" lang="en-US" sz="1600">
                <a:solidFill>
                  <a:srgbClr val="00AEEF"/>
                </a:solidFill>
              </a:rPr>
              <a:t>Reduce plastics at source</a:t>
            </a:r>
            <a:endParaRPr b="1" sz="1600">
              <a:solidFill>
                <a:srgbClr val="00AEEF"/>
              </a:solidFill>
            </a:endParaRPr>
          </a:p>
          <a:p>
            <a:pPr indent="-33655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b="1" lang="en-US" sz="1700">
                <a:solidFill>
                  <a:srgbClr val="00AEEF"/>
                </a:solidFill>
              </a:rPr>
              <a:t>Stormwater / Untreated waters </a:t>
            </a:r>
            <a:r>
              <a:rPr lang="en-US" sz="1700"/>
              <a:t>are the </a:t>
            </a:r>
            <a:r>
              <a:rPr b="1" lang="en-US" sz="1700">
                <a:solidFill>
                  <a:srgbClr val="00AEEF"/>
                </a:solidFill>
              </a:rPr>
              <a:t>main stake</a:t>
            </a:r>
            <a:r>
              <a:rPr lang="en-US" sz="1700"/>
              <a:t> on a territory (MPs, </a:t>
            </a:r>
            <a:r>
              <a:rPr b="1" lang="en-US" sz="1700"/>
              <a:t>tire residues</a:t>
            </a:r>
            <a:r>
              <a:rPr lang="en-US" sz="1700"/>
              <a:t>)</a:t>
            </a:r>
            <a:endParaRPr sz="2000">
              <a:solidFill>
                <a:schemeClr val="accen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36550" lvl="0" marL="45720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b="1" lang="en-US" sz="1700">
                <a:solidFill>
                  <a:schemeClr val="accent1"/>
                </a:solidFill>
              </a:rPr>
              <a:t>Small amount of MP in underground and drinking water</a:t>
            </a:r>
            <a:r>
              <a:rPr b="1" lang="en-US" sz="1700"/>
              <a:t> </a:t>
            </a:r>
            <a:endParaRPr b="1" sz="19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53"/>
          <p:cNvSpPr txBox="1"/>
          <p:nvPr/>
        </p:nvSpPr>
        <p:spPr>
          <a:xfrm>
            <a:off x="536574" y="1108075"/>
            <a:ext cx="30720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chemeClr val="lt2"/>
                </a:solidFill>
              </a:rPr>
              <a:t>Aalborg University (Denmark</a:t>
            </a:r>
            <a:r>
              <a:rPr b="1" lang="en-US" sz="1200">
                <a:solidFill>
                  <a:schemeClr val="lt2"/>
                </a:solidFill>
              </a:rPr>
              <a:t>)</a:t>
            </a:r>
            <a:endParaRPr b="1" sz="12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200">
                <a:solidFill>
                  <a:schemeClr val="lt2"/>
                </a:solidFill>
              </a:rPr>
              <a:t>L. Iordachescu, K. Papacharalampos, </a:t>
            </a:r>
            <a:endParaRPr sz="12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200">
                <a:solidFill>
                  <a:schemeClr val="lt2"/>
                </a:solidFill>
              </a:rPr>
              <a:t>Prof. J. Vollertsen, </a:t>
            </a:r>
            <a:r>
              <a:rPr lang="en-US" sz="1200">
                <a:solidFill>
                  <a:schemeClr val="lt2"/>
                </a:solidFill>
              </a:rPr>
              <a:t>C. Lorenz, M. Culina, Y. Liu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785" name="Google Shape;785;p53"/>
          <p:cNvSpPr txBox="1"/>
          <p:nvPr/>
        </p:nvSpPr>
        <p:spPr>
          <a:xfrm>
            <a:off x="536582" y="2048850"/>
            <a:ext cx="27840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chemeClr val="lt2"/>
                </a:solidFill>
              </a:rPr>
              <a:t>Veolia R&amp;I (France)</a:t>
            </a:r>
            <a:endParaRPr b="1" i="0" sz="1200" u="none" cap="none" strike="noStrike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lt2"/>
                </a:solidFill>
              </a:rPr>
              <a:t>L. Barritaud, M. Cormenier, M. Chachignon, V. Ingrand, </a:t>
            </a:r>
            <a:r>
              <a:rPr lang="en-US" sz="1200">
                <a:solidFill>
                  <a:schemeClr val="lt2"/>
                </a:solidFill>
              </a:rPr>
              <a:t>M.-P. Denieul, P. Mivelaz, M. Cormenier,                       F. Gauthier-Fournier,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786" name="Google Shape;786;p53"/>
          <p:cNvSpPr txBox="1"/>
          <p:nvPr/>
        </p:nvSpPr>
        <p:spPr>
          <a:xfrm>
            <a:off x="536575" y="3231825"/>
            <a:ext cx="2344200" cy="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200" u="none" cap="none" strike="noStrike">
                <a:solidFill>
                  <a:schemeClr val="lt2"/>
                </a:solidFill>
              </a:rPr>
              <a:t>Veolia </a:t>
            </a:r>
            <a:r>
              <a:rPr b="1" lang="en-US" sz="1200">
                <a:solidFill>
                  <a:schemeClr val="lt2"/>
                </a:solidFill>
              </a:rPr>
              <a:t>Water France </a:t>
            </a:r>
            <a:endParaRPr b="1" sz="12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lt2"/>
                </a:solidFill>
              </a:rPr>
              <a:t>B. Bouchet, O. Royer, V. Julien, G. Baratto, </a:t>
            </a:r>
            <a:endParaRPr sz="12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lt2"/>
                </a:solidFill>
              </a:rPr>
              <a:t>K. El Gazouli, E. Plessis, F. Poty</a:t>
            </a:r>
            <a:endParaRPr sz="1200">
              <a:solidFill>
                <a:schemeClr val="lt2"/>
              </a:solidFill>
            </a:endParaRPr>
          </a:p>
        </p:txBody>
      </p:sp>
      <p:pic>
        <p:nvPicPr>
          <p:cNvPr id="787" name="Google Shape;78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6624" y="86475"/>
            <a:ext cx="2784000" cy="1380084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53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</a:pPr>
            <a:r>
              <a:rPr lang="en-US"/>
              <a:t>Thank you</a:t>
            </a:r>
            <a:endParaRPr/>
          </a:p>
        </p:txBody>
      </p:sp>
      <p:pic>
        <p:nvPicPr>
          <p:cNvPr id="789" name="Google Shape;789;p53"/>
          <p:cNvPicPr preferRelativeResize="0"/>
          <p:nvPr/>
        </p:nvPicPr>
        <p:blipFill rotWithShape="1">
          <a:blip r:embed="rId4">
            <a:alphaModFix/>
          </a:blip>
          <a:srcRect b="0" l="0" r="0" t="4843"/>
          <a:stretch/>
        </p:blipFill>
        <p:spPr>
          <a:xfrm rot="-3">
            <a:off x="3678157" y="1269622"/>
            <a:ext cx="3564834" cy="1827433"/>
          </a:xfrm>
          <a:prstGeom prst="rect">
            <a:avLst/>
          </a:prstGeom>
          <a:noFill/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0" name="Google Shape;79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2622" y="3056325"/>
            <a:ext cx="1218600" cy="1312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1" name="Google Shape;791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98">
            <a:off x="6715070" y="3211375"/>
            <a:ext cx="2071800" cy="1103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92" name="Google Shape;792;p53"/>
          <p:cNvPicPr preferRelativeResize="0"/>
          <p:nvPr/>
        </p:nvPicPr>
        <p:blipFill rotWithShape="1">
          <a:blip r:embed="rId7">
            <a:alphaModFix/>
          </a:blip>
          <a:srcRect b="14156" l="0" r="0" t="0"/>
          <a:stretch/>
        </p:blipFill>
        <p:spPr>
          <a:xfrm rot="-440">
            <a:off x="2880781" y="3216675"/>
            <a:ext cx="2344200" cy="991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3" name="Google Shape;793;p53"/>
          <p:cNvPicPr preferRelativeResize="0"/>
          <p:nvPr/>
        </p:nvPicPr>
        <p:blipFill rotWithShape="1">
          <a:blip r:embed="rId8">
            <a:alphaModFix/>
          </a:blip>
          <a:srcRect b="0" l="0" r="0" t="13337"/>
          <a:stretch/>
        </p:blipFill>
        <p:spPr>
          <a:xfrm>
            <a:off x="7060623" y="600000"/>
            <a:ext cx="1819102" cy="2344524"/>
          </a:xfrm>
          <a:prstGeom prst="rect">
            <a:avLst/>
          </a:prstGeom>
          <a:noFill/>
          <a:ln cap="flat" cmpd="sng" w="9525">
            <a:solidFill>
              <a:srgbClr val="002D6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6"/>
          <p:cNvSpPr/>
          <p:nvPr/>
        </p:nvSpPr>
        <p:spPr>
          <a:xfrm rot="-5400000">
            <a:off x="5130218" y="1556525"/>
            <a:ext cx="217800" cy="2874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6"/>
          <p:cNvSpPr/>
          <p:nvPr/>
        </p:nvSpPr>
        <p:spPr>
          <a:xfrm rot="-5400000">
            <a:off x="3612743" y="1556525"/>
            <a:ext cx="217800" cy="2874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6"/>
          <p:cNvSpPr/>
          <p:nvPr/>
        </p:nvSpPr>
        <p:spPr>
          <a:xfrm>
            <a:off x="4353043" y="2036600"/>
            <a:ext cx="217800" cy="2874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6"/>
          <p:cNvSpPr/>
          <p:nvPr/>
        </p:nvSpPr>
        <p:spPr>
          <a:xfrm>
            <a:off x="2322800" y="1289075"/>
            <a:ext cx="1348800" cy="822300"/>
          </a:xfrm>
          <a:prstGeom prst="roundRect">
            <a:avLst>
              <a:gd fmla="val 16667" name="adj"/>
            </a:avLst>
          </a:prstGeom>
          <a:solidFill>
            <a:srgbClr val="561B5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</a:rPr>
              <a:t>THEMATIC EXPERTS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89" name="Google Shape;289;p36"/>
          <p:cNvSpPr/>
          <p:nvPr/>
        </p:nvSpPr>
        <p:spPr>
          <a:xfrm>
            <a:off x="3815645" y="1295884"/>
            <a:ext cx="1348800" cy="807900"/>
          </a:xfrm>
          <a:prstGeom prst="roundRect">
            <a:avLst>
              <a:gd fmla="val 16667" name="adj"/>
            </a:avLst>
          </a:prstGeom>
          <a:solidFill>
            <a:srgbClr val="81288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</a:rPr>
              <a:t>PROCESS </a:t>
            </a:r>
            <a:r>
              <a:rPr b="1" lang="en-US" sz="1000">
                <a:solidFill>
                  <a:schemeClr val="lt1"/>
                </a:solidFill>
              </a:rPr>
              <a:t>ENGINEERING</a:t>
            </a:r>
            <a:r>
              <a:rPr b="1" lang="en-US" sz="1000">
                <a:solidFill>
                  <a:schemeClr val="lt1"/>
                </a:solidFill>
              </a:rPr>
              <a:t> &amp; CHARACTERIZATION (GP&amp;C)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90" name="Google Shape;290;p36"/>
          <p:cNvSpPr/>
          <p:nvPr/>
        </p:nvSpPr>
        <p:spPr>
          <a:xfrm>
            <a:off x="5308491" y="1289281"/>
            <a:ext cx="1348800" cy="807900"/>
          </a:xfrm>
          <a:prstGeom prst="roundRect">
            <a:avLst>
              <a:gd fmla="val 16667" name="adj"/>
            </a:avLst>
          </a:prstGeom>
          <a:solidFill>
            <a:srgbClr val="A8438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</a:rPr>
              <a:t>SCIENTIFIC COMPUTING &amp; MODELING (CSM)</a:t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291" name="Google Shape;291;p36"/>
          <p:cNvSpPr/>
          <p:nvPr/>
        </p:nvSpPr>
        <p:spPr>
          <a:xfrm>
            <a:off x="526325" y="2497099"/>
            <a:ext cx="1747200" cy="1045800"/>
          </a:xfrm>
          <a:prstGeom prst="roundRect">
            <a:avLst>
              <a:gd fmla="val 17679" name="adj"/>
            </a:avLst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Biological Processes and Characterization 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2" name="Google Shape;292;p36"/>
          <p:cNvSpPr txBox="1"/>
          <p:nvPr/>
        </p:nvSpPr>
        <p:spPr>
          <a:xfrm>
            <a:off x="2322800" y="3677775"/>
            <a:ext cx="16944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002D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Physico-chemical processes, Membranes, Drinking water, Modeling, …</a:t>
            </a:r>
            <a:endParaRPr i="1" sz="800">
              <a:solidFill>
                <a:srgbClr val="002D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002D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Environmental monitoring, Chemical  characterization,  Sensors</a:t>
            </a:r>
            <a:endParaRPr i="1" sz="800">
              <a:solidFill>
                <a:srgbClr val="002D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3" name="Google Shape;293;p36"/>
          <p:cNvSpPr txBox="1"/>
          <p:nvPr/>
        </p:nvSpPr>
        <p:spPr>
          <a:xfrm>
            <a:off x="455375" y="3677775"/>
            <a:ext cx="18180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002D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Bioprocess engineering, Bioconversion, Bioenergy, Materials valorization, …</a:t>
            </a:r>
            <a:endParaRPr i="1" sz="800">
              <a:solidFill>
                <a:srgbClr val="002D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002D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Microbiology, biomonitoring, Molecular biology, Biotechnology</a:t>
            </a:r>
            <a:endParaRPr i="1" sz="800">
              <a:solidFill>
                <a:srgbClr val="002D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4" name="Google Shape;294;p36"/>
          <p:cNvSpPr txBox="1"/>
          <p:nvPr/>
        </p:nvSpPr>
        <p:spPr>
          <a:xfrm>
            <a:off x="4215475" y="3677775"/>
            <a:ext cx="12516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002D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Waste recycling </a:t>
            </a:r>
            <a:endParaRPr i="1" sz="800">
              <a:solidFill>
                <a:srgbClr val="002D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002D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and recovery, Design - Formulation - Production, …</a:t>
            </a:r>
            <a:endParaRPr i="1" sz="800">
              <a:solidFill>
                <a:srgbClr val="002D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5" name="Google Shape;295;p36"/>
          <p:cNvSpPr txBox="1"/>
          <p:nvPr/>
        </p:nvSpPr>
        <p:spPr>
          <a:xfrm>
            <a:off x="5796275" y="3677775"/>
            <a:ext cx="1348800" cy="10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18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002D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Building energy services &amp; industries, Local loop, Heat networks, Renewable energy, Combustion, Gas treatments, Air Quality, Modeling, …</a:t>
            </a:r>
            <a:endParaRPr i="1" sz="800">
              <a:solidFill>
                <a:srgbClr val="002D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800">
              <a:solidFill>
                <a:srgbClr val="002D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6" name="Google Shape;296;p36"/>
          <p:cNvSpPr txBox="1"/>
          <p:nvPr/>
        </p:nvSpPr>
        <p:spPr>
          <a:xfrm>
            <a:off x="7322350" y="3704175"/>
            <a:ext cx="13488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002D6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Design - Pilot projects, Prototyping, Test platform management, …</a:t>
            </a:r>
            <a:endParaRPr i="1" sz="800">
              <a:solidFill>
                <a:srgbClr val="002D6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7" name="Google Shape;297;p36"/>
          <p:cNvSpPr/>
          <p:nvPr/>
        </p:nvSpPr>
        <p:spPr>
          <a:xfrm>
            <a:off x="2322800" y="2491600"/>
            <a:ext cx="1747200" cy="1045800"/>
          </a:xfrm>
          <a:prstGeom prst="roundRect">
            <a:avLst>
              <a:gd fmla="val 17679" name="adj"/>
            </a:avLst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Physical and Chemical Processes and Characterization</a:t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8" name="Google Shape;298;p36"/>
          <p:cNvSpPr/>
          <p:nvPr/>
        </p:nvSpPr>
        <p:spPr>
          <a:xfrm>
            <a:off x="4119275" y="2485850"/>
            <a:ext cx="1517400" cy="1045800"/>
          </a:xfrm>
          <a:prstGeom prst="roundRect">
            <a:avLst>
              <a:gd fmla="val 17679" name="adj"/>
            </a:avLst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Materials</a:t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9" name="Google Shape;299;p36"/>
          <p:cNvSpPr/>
          <p:nvPr/>
        </p:nvSpPr>
        <p:spPr>
          <a:xfrm>
            <a:off x="5696150" y="2491600"/>
            <a:ext cx="1517400" cy="1045800"/>
          </a:xfrm>
          <a:prstGeom prst="roundRect">
            <a:avLst>
              <a:gd fmla="val 17679" name="adj"/>
            </a:avLst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lt1"/>
                </a:solidFill>
              </a:rPr>
              <a:t>Energy</a:t>
            </a:r>
            <a:r>
              <a:rPr b="1" lang="en-US" sz="1000">
                <a:solidFill>
                  <a:schemeClr val="lt1"/>
                </a:solidFill>
              </a:rPr>
              <a:t> &amp; Gas</a:t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300" name="Google Shape;300;p36"/>
          <p:cNvSpPr/>
          <p:nvPr/>
        </p:nvSpPr>
        <p:spPr>
          <a:xfrm>
            <a:off x="7262950" y="2491600"/>
            <a:ext cx="1481700" cy="1045800"/>
          </a:xfrm>
          <a:prstGeom prst="roundRect">
            <a:avLst>
              <a:gd fmla="val 17679" name="adj"/>
            </a:avLst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lang="en-U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Design, production Maintenance Pilots</a:t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p36"/>
          <p:cNvSpPr/>
          <p:nvPr/>
        </p:nvSpPr>
        <p:spPr>
          <a:xfrm>
            <a:off x="661475" y="2143250"/>
            <a:ext cx="7909500" cy="2874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2658" y="3013375"/>
            <a:ext cx="490675" cy="32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4199" y="2878125"/>
            <a:ext cx="664801" cy="66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10125" y="3059113"/>
            <a:ext cx="331201" cy="346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70624" y="2932826"/>
            <a:ext cx="432199" cy="47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6701" y="2975701"/>
            <a:ext cx="331202" cy="40227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6"/>
          <p:cNvSpPr/>
          <p:nvPr/>
        </p:nvSpPr>
        <p:spPr>
          <a:xfrm>
            <a:off x="1291525" y="2958650"/>
            <a:ext cx="105000" cy="87300"/>
          </a:xfrm>
          <a:prstGeom prst="ellipse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6"/>
          <p:cNvSpPr/>
          <p:nvPr/>
        </p:nvSpPr>
        <p:spPr>
          <a:xfrm>
            <a:off x="1473500" y="3155400"/>
            <a:ext cx="105000" cy="87300"/>
          </a:xfrm>
          <a:prstGeom prst="ellipse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6"/>
          <p:cNvSpPr/>
          <p:nvPr/>
        </p:nvSpPr>
        <p:spPr>
          <a:xfrm>
            <a:off x="1473500" y="3002475"/>
            <a:ext cx="105000" cy="87300"/>
          </a:xfrm>
          <a:prstGeom prst="ellipse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6"/>
          <p:cNvSpPr/>
          <p:nvPr/>
        </p:nvSpPr>
        <p:spPr>
          <a:xfrm>
            <a:off x="1168700" y="3154875"/>
            <a:ext cx="105000" cy="87300"/>
          </a:xfrm>
          <a:prstGeom prst="ellipse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6"/>
          <p:cNvSpPr/>
          <p:nvPr/>
        </p:nvSpPr>
        <p:spPr>
          <a:xfrm>
            <a:off x="1176150" y="3032600"/>
            <a:ext cx="173700" cy="133500"/>
          </a:xfrm>
          <a:prstGeom prst="ellipse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6"/>
          <p:cNvSpPr/>
          <p:nvPr/>
        </p:nvSpPr>
        <p:spPr>
          <a:xfrm>
            <a:off x="4360950" y="2189200"/>
            <a:ext cx="203700" cy="567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6"/>
          <p:cNvSpPr txBox="1"/>
          <p:nvPr>
            <p:ph type="title"/>
          </p:nvPr>
        </p:nvSpPr>
        <p:spPr>
          <a:xfrm>
            <a:off x="-1" y="-2"/>
            <a:ext cx="8186400" cy="1141800"/>
          </a:xfrm>
          <a:prstGeom prst="rect">
            <a:avLst/>
          </a:prstGeom>
        </p:spPr>
        <p:txBody>
          <a:bodyPr anchorCtr="0" anchor="ctr" bIns="103775" lIns="103775" spcFirstLastPara="1" rIns="103775" wrap="square" tIns="10377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55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rPr>
              <a:t>Scientific &amp; Technological Expertise Department</a:t>
            </a:r>
            <a:endParaRPr sz="1600">
              <a:solidFill>
                <a:srgbClr val="002D62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 txBox="1"/>
          <p:nvPr/>
        </p:nvSpPr>
        <p:spPr>
          <a:xfrm>
            <a:off x="3595069" y="2036204"/>
            <a:ext cx="2406900" cy="12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</a:rPr>
              <a:t>K</a:t>
            </a:r>
            <a:r>
              <a:rPr b="1" lang="en-US" sz="1300">
                <a:solidFill>
                  <a:schemeClr val="lt1"/>
                </a:solidFill>
              </a:rPr>
              <a:t>ey expertises around the</a:t>
            </a:r>
            <a:endParaRPr b="1" sz="1300">
              <a:solidFill>
                <a:schemeClr val="lt1"/>
              </a:solidFill>
            </a:endParaRPr>
          </a:p>
          <a:p>
            <a:pPr indent="0" lvl="0" marL="127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</a:rPr>
              <a:t>MEASURE</a:t>
            </a:r>
            <a:endParaRPr b="1" sz="1800">
              <a:solidFill>
                <a:schemeClr val="dk1"/>
              </a:solidFill>
            </a:endParaRPr>
          </a:p>
          <a:p>
            <a:pPr indent="0" lvl="0" marL="127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300">
                <a:solidFill>
                  <a:schemeClr val="lt1"/>
                </a:solidFill>
              </a:rPr>
              <a:t>to support BU’s performanc</a:t>
            </a:r>
            <a:r>
              <a:rPr b="1" lang="en-US" sz="1800">
                <a:solidFill>
                  <a:schemeClr val="lt1"/>
                </a:solidFill>
              </a:rPr>
              <a:t>e and innovation</a:t>
            </a:r>
            <a:endParaRPr b="1" sz="1200">
              <a:solidFill>
                <a:srgbClr val="0C57D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9" name="Google Shape;319;p37"/>
          <p:cNvPicPr preferRelativeResize="0"/>
          <p:nvPr/>
        </p:nvPicPr>
        <p:blipFill rotWithShape="1">
          <a:blip r:embed="rId3">
            <a:alphaModFix/>
          </a:blip>
          <a:srcRect b="18483" l="0" r="7570" t="7289"/>
          <a:stretch/>
        </p:blipFill>
        <p:spPr>
          <a:xfrm>
            <a:off x="2954100" y="139700"/>
            <a:ext cx="993000" cy="9846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320" name="Google Shape;320;p37"/>
          <p:cNvSpPr/>
          <p:nvPr/>
        </p:nvSpPr>
        <p:spPr>
          <a:xfrm>
            <a:off x="339400" y="139700"/>
            <a:ext cx="2511900" cy="205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2D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804180"/>
                </a:solidFill>
              </a:rPr>
              <a:t>15</a:t>
            </a:r>
            <a:r>
              <a:rPr b="1" lang="en-US" sz="3500">
                <a:solidFill>
                  <a:srgbClr val="E95F47"/>
                </a:solidFill>
              </a:rPr>
              <a:t> </a:t>
            </a:r>
            <a:r>
              <a:rPr b="1" lang="en-US" sz="1100">
                <a:solidFill>
                  <a:srgbClr val="002D62"/>
                </a:solidFill>
              </a:rPr>
              <a:t>Researchers (Ing</a:t>
            </a:r>
            <a:r>
              <a:rPr lang="en-US" sz="1100">
                <a:solidFill>
                  <a:srgbClr val="002D62"/>
                </a:solidFill>
              </a:rPr>
              <a:t>&amp;</a:t>
            </a:r>
            <a:r>
              <a:rPr b="1" lang="en-US" sz="1100">
                <a:solidFill>
                  <a:srgbClr val="002D62"/>
                </a:solidFill>
              </a:rPr>
              <a:t>Tec)  </a:t>
            </a:r>
            <a:endParaRPr b="1" sz="1100">
              <a:solidFill>
                <a:srgbClr val="002D62"/>
              </a:solidFill>
              <a:highlight>
                <a:srgbClr val="EFEFE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 sz="2300">
                <a:solidFill>
                  <a:srgbClr val="804180"/>
                </a:solidFill>
              </a:rPr>
              <a:t>5 </a:t>
            </a:r>
            <a:r>
              <a:rPr b="1" lang="en-US" sz="1100">
                <a:solidFill>
                  <a:srgbClr val="002D62"/>
                </a:solidFill>
              </a:rPr>
              <a:t>Laboratories </a:t>
            </a:r>
            <a:endParaRPr b="1" sz="1100">
              <a:solidFill>
                <a:srgbClr val="002D62"/>
              </a:solidFill>
            </a:endParaRPr>
          </a:p>
          <a:p>
            <a:pPr indent="-540000" lvl="0" marL="54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2D62"/>
                </a:solidFill>
              </a:rPr>
              <a:t>connected with ~ 300 Veolia Labs through Neomab</a:t>
            </a:r>
            <a:endParaRPr sz="11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804180"/>
                </a:solidFill>
              </a:rPr>
              <a:t>All </a:t>
            </a:r>
            <a:r>
              <a:rPr b="1" lang="en-US" sz="1100">
                <a:solidFill>
                  <a:srgbClr val="002D62"/>
                </a:solidFill>
              </a:rPr>
              <a:t>Matrices</a:t>
            </a:r>
            <a:endParaRPr b="1" sz="11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2D62"/>
                </a:solidFill>
              </a:rPr>
              <a:t>Liquids, Solids, Gas / Municipal &amp; Industrial</a:t>
            </a:r>
            <a:endParaRPr sz="11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sz="1200">
              <a:solidFill>
                <a:srgbClr val="002D62"/>
              </a:solidFill>
            </a:endParaRPr>
          </a:p>
        </p:txBody>
      </p:sp>
      <p:sp>
        <p:nvSpPr>
          <p:cNvPr id="321" name="Google Shape;321;p37"/>
          <p:cNvSpPr/>
          <p:nvPr/>
        </p:nvSpPr>
        <p:spPr>
          <a:xfrm>
            <a:off x="6158500" y="2195600"/>
            <a:ext cx="2689200" cy="213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2D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rgbClr val="804180"/>
                </a:solidFill>
              </a:rPr>
              <a:t>Organic - chemical footprint</a:t>
            </a:r>
            <a:endParaRPr b="1" sz="100">
              <a:solidFill>
                <a:srgbClr val="804180"/>
              </a:solidFill>
              <a:highlight>
                <a:srgbClr val="EFEFE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002D62"/>
              </a:solidFill>
            </a:endParaRPr>
          </a:p>
          <a:p>
            <a:pPr indent="-540000" lvl="0" marL="54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D62"/>
                </a:solidFill>
              </a:rPr>
              <a:t>LC-MS, LC-HRMS</a:t>
            </a:r>
            <a:endParaRPr sz="12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D62"/>
                </a:solidFill>
              </a:rPr>
              <a:t>GC-HRMS, GCxGC-MS coupled with Pyrolysis, Combustion</a:t>
            </a:r>
            <a:endParaRPr sz="12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D62"/>
                </a:solidFill>
              </a:rPr>
              <a:t>… </a:t>
            </a:r>
            <a:endParaRPr sz="12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0418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804180"/>
                </a:solidFill>
              </a:rPr>
              <a:t>Inorganic</a:t>
            </a:r>
            <a:endParaRPr b="1" sz="1200">
              <a:solidFill>
                <a:srgbClr val="80418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">
              <a:solidFill>
                <a:srgbClr val="80418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D62"/>
                </a:solidFill>
              </a:rPr>
              <a:t>XRF, DRX, MEB, IC coupled with combustion </a:t>
            </a:r>
            <a:endParaRPr b="1" sz="1200">
              <a:solidFill>
                <a:srgbClr val="002D62"/>
              </a:solidFill>
            </a:endParaRPr>
          </a:p>
        </p:txBody>
      </p:sp>
      <p:sp>
        <p:nvSpPr>
          <p:cNvPr id="322" name="Google Shape;322;p37"/>
          <p:cNvSpPr/>
          <p:nvPr/>
        </p:nvSpPr>
        <p:spPr>
          <a:xfrm>
            <a:off x="4065630" y="1641441"/>
            <a:ext cx="1225800" cy="1225800"/>
          </a:xfrm>
          <a:prstGeom prst="ellipse">
            <a:avLst/>
          </a:prstGeom>
          <a:solidFill>
            <a:srgbClr val="EDA29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7"/>
          <p:cNvSpPr/>
          <p:nvPr/>
        </p:nvSpPr>
        <p:spPr>
          <a:xfrm>
            <a:off x="3466656" y="1149000"/>
            <a:ext cx="2210700" cy="2210700"/>
          </a:xfrm>
          <a:prstGeom prst="ellipse">
            <a:avLst/>
          </a:prstGeom>
          <a:solidFill>
            <a:srgbClr val="8041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24" name="Google Shape;324;p37"/>
          <p:cNvSpPr txBox="1"/>
          <p:nvPr/>
        </p:nvSpPr>
        <p:spPr>
          <a:xfrm>
            <a:off x="3774450" y="1381900"/>
            <a:ext cx="1595100" cy="18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27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300">
                <a:solidFill>
                  <a:schemeClr val="lt1"/>
                </a:solidFill>
              </a:rPr>
              <a:t>Key expertises around the</a:t>
            </a:r>
            <a:endParaRPr b="1" sz="1300">
              <a:solidFill>
                <a:schemeClr val="lt1"/>
              </a:solidFill>
            </a:endParaRPr>
          </a:p>
          <a:p>
            <a:pPr indent="0" lvl="0" marL="127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300">
                <a:solidFill>
                  <a:schemeClr val="dk1"/>
                </a:solidFill>
              </a:rPr>
              <a:t>MEASURE</a:t>
            </a:r>
            <a:endParaRPr b="1" sz="1300">
              <a:solidFill>
                <a:schemeClr val="dk1"/>
              </a:solidFill>
            </a:endParaRPr>
          </a:p>
          <a:p>
            <a:pPr indent="0" lvl="0" marL="127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300">
                <a:solidFill>
                  <a:schemeClr val="lt1"/>
                </a:solidFill>
              </a:rPr>
              <a:t>to support BU’s performance and innovation</a:t>
            </a:r>
            <a:endParaRPr b="1" sz="1300">
              <a:solidFill>
                <a:srgbClr val="1B786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37"/>
          <p:cNvSpPr/>
          <p:nvPr/>
        </p:nvSpPr>
        <p:spPr>
          <a:xfrm>
            <a:off x="6158500" y="139700"/>
            <a:ext cx="2689200" cy="1680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2D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804180"/>
                </a:solidFill>
              </a:rPr>
              <a:t>3</a:t>
            </a:r>
            <a:r>
              <a:rPr b="1" lang="en-US" sz="1200">
                <a:solidFill>
                  <a:srgbClr val="002D62"/>
                </a:solidFill>
              </a:rPr>
              <a:t> Main expertises :</a:t>
            </a:r>
            <a:endParaRPr b="1" sz="12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2D62"/>
                </a:solidFill>
              </a:rPr>
              <a:t> </a:t>
            </a:r>
            <a:endParaRPr b="1" sz="1200">
              <a:solidFill>
                <a:srgbClr val="002D62"/>
              </a:solidFill>
            </a:endParaRPr>
          </a:p>
          <a:p>
            <a:pPr indent="-540000" lvl="0" marL="54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804180"/>
                </a:solidFill>
              </a:rPr>
              <a:t> Chemical characterisation </a:t>
            </a:r>
            <a:endParaRPr b="1" sz="1200">
              <a:solidFill>
                <a:srgbClr val="804180"/>
              </a:solidFill>
            </a:endParaRPr>
          </a:p>
          <a:p>
            <a:pPr indent="-540000" lvl="0" marL="54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804180"/>
                </a:solidFill>
              </a:rPr>
              <a:t> Sensors (On site monitoring)</a:t>
            </a:r>
            <a:endParaRPr b="1" sz="1200">
              <a:solidFill>
                <a:srgbClr val="804180"/>
              </a:solidFill>
            </a:endParaRPr>
          </a:p>
          <a:p>
            <a:pPr indent="-540000" lvl="0" marL="54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804180"/>
                </a:solidFill>
              </a:rPr>
              <a:t> Sampling</a:t>
            </a:r>
            <a:endParaRPr b="1" sz="1200">
              <a:solidFill>
                <a:srgbClr val="804180"/>
              </a:solidFill>
            </a:endParaRPr>
          </a:p>
          <a:p>
            <a:pPr indent="-540000" lvl="0" marL="54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2D62"/>
              </a:solidFill>
            </a:endParaRPr>
          </a:p>
          <a:p>
            <a:pPr indent="44999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2D62"/>
                </a:solidFill>
              </a:rPr>
              <a:t>But also </a:t>
            </a:r>
            <a:endParaRPr sz="1200">
              <a:solidFill>
                <a:srgbClr val="002D62"/>
              </a:solidFill>
            </a:endParaRPr>
          </a:p>
          <a:p>
            <a:pPr indent="44999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2D62"/>
                </a:solidFill>
              </a:rPr>
              <a:t>Expertise in ecotoxicology</a:t>
            </a:r>
            <a:endParaRPr b="1" sz="1200">
              <a:solidFill>
                <a:srgbClr val="002D62"/>
              </a:solidFill>
            </a:endParaRPr>
          </a:p>
        </p:txBody>
      </p:sp>
      <p:sp>
        <p:nvSpPr>
          <p:cNvPr id="326" name="Google Shape;326;p37"/>
          <p:cNvSpPr/>
          <p:nvPr/>
        </p:nvSpPr>
        <p:spPr>
          <a:xfrm>
            <a:off x="339400" y="2341000"/>
            <a:ext cx="2511900" cy="205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2D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rgbClr val="804180"/>
                </a:solidFill>
              </a:rPr>
              <a:t>&gt; 15</a:t>
            </a:r>
            <a:r>
              <a:rPr b="1" lang="en-US" sz="2900">
                <a:solidFill>
                  <a:srgbClr val="804180"/>
                </a:solidFill>
              </a:rPr>
              <a:t> </a:t>
            </a:r>
            <a:r>
              <a:rPr b="1" lang="en-US" sz="1100">
                <a:solidFill>
                  <a:srgbClr val="002D62"/>
                </a:solidFill>
              </a:rPr>
              <a:t>Customized methods developed / y. </a:t>
            </a:r>
            <a:endParaRPr b="1" sz="1100">
              <a:solidFill>
                <a:srgbClr val="002D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300">
                <a:solidFill>
                  <a:srgbClr val="804180"/>
                </a:solidFill>
              </a:rPr>
              <a:t>&gt; 40 </a:t>
            </a:r>
            <a:r>
              <a:rPr b="1" lang="en-US" sz="1100">
                <a:solidFill>
                  <a:srgbClr val="002D62"/>
                </a:solidFill>
              </a:rPr>
              <a:t>R&amp;D Projects / y.</a:t>
            </a:r>
            <a:endParaRPr b="1" sz="1100">
              <a:solidFill>
                <a:srgbClr val="002D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2D62"/>
                </a:solidFill>
              </a:rPr>
              <a:t>R&amp;D and technical assistances</a:t>
            </a:r>
            <a:endParaRPr sz="3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sz="1200">
              <a:solidFill>
                <a:srgbClr val="002D62"/>
              </a:solidFill>
            </a:endParaRPr>
          </a:p>
        </p:txBody>
      </p:sp>
      <p:pic>
        <p:nvPicPr>
          <p:cNvPr id="327" name="Google Shape;327;p37" title="VEOLIA5661.jpg"/>
          <p:cNvPicPr preferRelativeResize="0"/>
          <p:nvPr/>
        </p:nvPicPr>
        <p:blipFill rotWithShape="1">
          <a:blip r:embed="rId4">
            <a:alphaModFix/>
          </a:blip>
          <a:srcRect b="0" l="17378" r="16798" t="0"/>
          <a:stretch/>
        </p:blipFill>
        <p:spPr>
          <a:xfrm>
            <a:off x="5065125" y="138800"/>
            <a:ext cx="993000" cy="986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28" name="Google Shape;328;p37"/>
          <p:cNvPicPr preferRelativeResize="0"/>
          <p:nvPr/>
        </p:nvPicPr>
        <p:blipFill rotWithShape="1">
          <a:blip r:embed="rId5">
            <a:alphaModFix/>
          </a:blip>
          <a:srcRect b="0" l="22032" r="18245" t="31954"/>
          <a:stretch/>
        </p:blipFill>
        <p:spPr>
          <a:xfrm>
            <a:off x="2949450" y="3328175"/>
            <a:ext cx="1002300" cy="986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29" name="Google Shape;329;p37"/>
          <p:cNvPicPr preferRelativeResize="0"/>
          <p:nvPr/>
        </p:nvPicPr>
        <p:blipFill rotWithShape="1">
          <a:blip r:embed="rId6">
            <a:alphaModFix/>
          </a:blip>
          <a:srcRect b="0" l="22571" r="0" t="0"/>
          <a:stretch/>
        </p:blipFill>
        <p:spPr>
          <a:xfrm>
            <a:off x="5060475" y="3323525"/>
            <a:ext cx="1002300" cy="995700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8"/>
          <p:cNvSpPr txBox="1"/>
          <p:nvPr/>
        </p:nvSpPr>
        <p:spPr>
          <a:xfrm>
            <a:off x="-1" y="1509725"/>
            <a:ext cx="2835900" cy="11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504000" spcFirstLastPara="1" rIns="252000" wrap="square" tIns="504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rPr>
              <a:t>From field to field </a:t>
            </a:r>
            <a:endParaRPr b="1" sz="2500">
              <a:solidFill>
                <a:srgbClr val="002D6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35" name="Google Shape;335;p38"/>
          <p:cNvPicPr preferRelativeResize="0"/>
          <p:nvPr/>
        </p:nvPicPr>
        <p:blipFill rotWithShape="1">
          <a:blip r:embed="rId3">
            <a:alphaModFix/>
          </a:blip>
          <a:srcRect b="17608" l="-24783" r="-24783" t="-14998"/>
          <a:stretch/>
        </p:blipFill>
        <p:spPr>
          <a:xfrm>
            <a:off x="3187461" y="697681"/>
            <a:ext cx="3177000" cy="31035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336" name="Google Shape;336;p38"/>
          <p:cNvGrpSpPr/>
          <p:nvPr/>
        </p:nvGrpSpPr>
        <p:grpSpPr>
          <a:xfrm>
            <a:off x="2605207" y="134597"/>
            <a:ext cx="4341028" cy="4231143"/>
            <a:chOff x="2675582" y="676586"/>
            <a:chExt cx="3793942" cy="3790328"/>
          </a:xfrm>
        </p:grpSpPr>
        <p:sp>
          <p:nvSpPr>
            <p:cNvPr id="337" name="Google Shape;337;p38"/>
            <p:cNvSpPr/>
            <p:nvPr/>
          </p:nvSpPr>
          <p:spPr>
            <a:xfrm rot="-7199815">
              <a:off x="3183352" y="1184485"/>
              <a:ext cx="2774659" cy="2774659"/>
            </a:xfrm>
            <a:prstGeom prst="blockArc">
              <a:avLst>
                <a:gd fmla="val 12622480" name="adj1"/>
                <a:gd fmla="val 18176457" name="adj2"/>
                <a:gd fmla="val 20786" name="adj3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8"/>
            <p:cNvSpPr/>
            <p:nvPr/>
          </p:nvSpPr>
          <p:spPr>
            <a:xfrm rot="-1799815">
              <a:off x="3183352" y="1184357"/>
              <a:ext cx="2774659" cy="2774659"/>
            </a:xfrm>
            <a:prstGeom prst="blockArc">
              <a:avLst>
                <a:gd fmla="val 12622480" name="adj1"/>
                <a:gd fmla="val 18176457" name="adj2"/>
                <a:gd fmla="val 20786" name="adj3"/>
              </a:avLst>
            </a:prstGeom>
            <a:solidFill>
              <a:srgbClr val="05C3D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8"/>
            <p:cNvSpPr/>
            <p:nvPr/>
          </p:nvSpPr>
          <p:spPr>
            <a:xfrm rot="3600185">
              <a:off x="3187094" y="1184439"/>
              <a:ext cx="2774659" cy="2774659"/>
            </a:xfrm>
            <a:prstGeom prst="blockArc">
              <a:avLst>
                <a:gd fmla="val 12564381" name="adj1"/>
                <a:gd fmla="val 18346131" name="adj2"/>
                <a:gd fmla="val 20844" name="adj3"/>
              </a:avLst>
            </a:prstGeom>
            <a:solidFill>
              <a:srgbClr val="002D6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8"/>
            <p:cNvSpPr/>
            <p:nvPr/>
          </p:nvSpPr>
          <p:spPr>
            <a:xfrm rot="9000185">
              <a:off x="3185977" y="1184485"/>
              <a:ext cx="2774659" cy="2774659"/>
            </a:xfrm>
            <a:prstGeom prst="blockArc">
              <a:avLst>
                <a:gd fmla="val 12622480" name="adj1"/>
                <a:gd fmla="val 18081133" name="adj2"/>
                <a:gd fmla="val 20809" name="adj3"/>
              </a:avLst>
            </a:prstGeom>
            <a:solidFill>
              <a:srgbClr val="0076B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41" name="Google Shape;341;p38"/>
            <p:cNvGrpSpPr/>
            <p:nvPr/>
          </p:nvGrpSpPr>
          <p:grpSpPr>
            <a:xfrm rot="5400000">
              <a:off x="5379663" y="2278951"/>
              <a:ext cx="585001" cy="585472"/>
              <a:chOff x="1967628" y="812211"/>
              <a:chExt cx="588000" cy="588000"/>
            </a:xfrm>
          </p:grpSpPr>
          <p:sp>
            <p:nvSpPr>
              <p:cNvPr id="342" name="Google Shape;342;p38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0076B9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3" name="Google Shape;343;p38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0076B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4" name="Google Shape;344;p38"/>
            <p:cNvGrpSpPr/>
            <p:nvPr/>
          </p:nvGrpSpPr>
          <p:grpSpPr>
            <a:xfrm rot="10800000">
              <a:off x="4280709" y="3378529"/>
              <a:ext cx="585001" cy="585472"/>
              <a:chOff x="1967628" y="812211"/>
              <a:chExt cx="588000" cy="588000"/>
            </a:xfrm>
          </p:grpSpPr>
          <p:sp>
            <p:nvSpPr>
              <p:cNvPr id="345" name="Google Shape;345;p38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6" name="Google Shape;346;p38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47" name="Google Shape;347;p38"/>
            <p:cNvGrpSpPr/>
            <p:nvPr/>
          </p:nvGrpSpPr>
          <p:grpSpPr>
            <a:xfrm rot="-5400000">
              <a:off x="3179922" y="2281478"/>
              <a:ext cx="585001" cy="585472"/>
              <a:chOff x="1967628" y="812211"/>
              <a:chExt cx="588000" cy="588000"/>
            </a:xfrm>
          </p:grpSpPr>
          <p:sp>
            <p:nvSpPr>
              <p:cNvPr id="348" name="Google Shape;348;p38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05C3DD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38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05C3D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50" name="Google Shape;350;p38"/>
            <p:cNvSpPr txBox="1"/>
            <p:nvPr/>
          </p:nvSpPr>
          <p:spPr>
            <a:xfrm>
              <a:off x="3214513" y="2360618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p38"/>
            <p:cNvSpPr txBox="1"/>
            <p:nvPr/>
          </p:nvSpPr>
          <p:spPr>
            <a:xfrm>
              <a:off x="4335750" y="3460301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02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p38"/>
            <p:cNvSpPr txBox="1"/>
            <p:nvPr/>
          </p:nvSpPr>
          <p:spPr>
            <a:xfrm>
              <a:off x="5419402" y="2360618"/>
              <a:ext cx="507900" cy="26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03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353" name="Google Shape;353;p38"/>
            <p:cNvGrpSpPr/>
            <p:nvPr/>
          </p:nvGrpSpPr>
          <p:grpSpPr>
            <a:xfrm>
              <a:off x="4261689" y="1180926"/>
              <a:ext cx="585001" cy="585530"/>
              <a:chOff x="1967628" y="812211"/>
              <a:chExt cx="588000" cy="588000"/>
            </a:xfrm>
          </p:grpSpPr>
          <p:sp>
            <p:nvSpPr>
              <p:cNvPr id="354" name="Google Shape;354;p38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fmla="val 6190354" name="adj1"/>
                  <a:gd fmla="val 14996165" name="adj2"/>
                </a:avLst>
              </a:prstGeom>
              <a:solidFill>
                <a:srgbClr val="002D62"/>
              </a:solidFill>
              <a:ln>
                <a:noFill/>
              </a:ln>
              <a:effectLst>
                <a:outerShdw blurRad="142875" rotWithShape="0" algn="bl">
                  <a:srgbClr val="000000">
                    <a:alpha val="43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38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fmla="val 4028252" name="adj1"/>
                  <a:gd fmla="val 17183677" name="adj2"/>
                </a:avLst>
              </a:prstGeom>
              <a:solidFill>
                <a:srgbClr val="002D6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56" name="Google Shape;356;p38"/>
            <p:cNvSpPr txBox="1"/>
            <p:nvPr/>
          </p:nvSpPr>
          <p:spPr>
            <a:xfrm>
              <a:off x="4396867" y="1254436"/>
              <a:ext cx="446700" cy="266100"/>
            </a:xfrm>
            <a:prstGeom prst="rect">
              <a:avLst/>
            </a:prstGeom>
            <a:solidFill>
              <a:srgbClr val="002D62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04</a:t>
              </a:r>
              <a:endParaRPr b="1"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57" name="Google Shape;357;p38"/>
          <p:cNvSpPr txBox="1"/>
          <p:nvPr/>
        </p:nvSpPr>
        <p:spPr>
          <a:xfrm>
            <a:off x="292975" y="108975"/>
            <a:ext cx="2875500" cy="1716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2D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2D62"/>
                </a:solidFill>
                <a:latin typeface="Roboto"/>
                <a:ea typeface="Roboto"/>
                <a:cs typeface="Roboto"/>
                <a:sym typeface="Roboto"/>
              </a:rPr>
              <a:t>Strategy / Action Plan</a:t>
            </a:r>
            <a:endParaRPr b="1">
              <a:solidFill>
                <a:srgbClr val="002D6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2D62"/>
                </a:solidFill>
              </a:rPr>
              <a:t>Objective &amp; Context :</a:t>
            </a:r>
            <a:r>
              <a:rPr lang="en-US" sz="1000">
                <a:solidFill>
                  <a:srgbClr val="002D62"/>
                </a:solidFill>
              </a:rPr>
              <a:t> Compliance, treatability, traceability, risk &amp; impact assessment, modelling, …</a:t>
            </a:r>
            <a:endParaRPr sz="1000">
              <a:solidFill>
                <a:srgbClr val="002D6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2D62"/>
                </a:solidFill>
              </a:rPr>
              <a:t>Type of samples : </a:t>
            </a:r>
            <a:r>
              <a:rPr lang="en-US" sz="1000">
                <a:solidFill>
                  <a:srgbClr val="002D62"/>
                </a:solidFill>
              </a:rPr>
              <a:t>water, products, air, solids…</a:t>
            </a:r>
            <a:endParaRPr sz="10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1000">
                <a:solidFill>
                  <a:srgbClr val="002D62"/>
                </a:solidFill>
              </a:rPr>
              <a:t>Molecules</a:t>
            </a:r>
            <a:r>
              <a:rPr lang="en-US" sz="1000">
                <a:solidFill>
                  <a:srgbClr val="002D62"/>
                </a:solidFill>
              </a:rPr>
              <a:t> of interest, New </a:t>
            </a:r>
            <a:r>
              <a:rPr b="1" lang="en-US" sz="1000">
                <a:solidFill>
                  <a:srgbClr val="002D62"/>
                </a:solidFill>
              </a:rPr>
              <a:t>Monitoring strategy</a:t>
            </a:r>
            <a:endParaRPr sz="1000">
              <a:solidFill>
                <a:srgbClr val="002D62"/>
              </a:solidFill>
            </a:endParaRPr>
          </a:p>
        </p:txBody>
      </p:sp>
      <p:cxnSp>
        <p:nvCxnSpPr>
          <p:cNvPr id="358" name="Google Shape;358;p38"/>
          <p:cNvCxnSpPr/>
          <p:nvPr/>
        </p:nvCxnSpPr>
        <p:spPr>
          <a:xfrm flipH="1" rot="5400000">
            <a:off x="2979250" y="703800"/>
            <a:ext cx="936000" cy="511200"/>
          </a:xfrm>
          <a:prstGeom prst="bentConnector3">
            <a:avLst>
              <a:gd fmla="val 100828" name="adj1"/>
            </a:avLst>
          </a:prstGeom>
          <a:noFill/>
          <a:ln cap="flat" cmpd="sng" w="9525">
            <a:solidFill>
              <a:srgbClr val="05C3DD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59" name="Google Shape;359;p38"/>
          <p:cNvSpPr txBox="1"/>
          <p:nvPr/>
        </p:nvSpPr>
        <p:spPr>
          <a:xfrm>
            <a:off x="292900" y="3005550"/>
            <a:ext cx="2875500" cy="1360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2D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2D62"/>
                </a:solidFill>
                <a:latin typeface="Roboto"/>
                <a:ea typeface="Roboto"/>
                <a:cs typeface="Roboto"/>
                <a:sym typeface="Roboto"/>
              </a:rPr>
              <a:t>Sampling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2D62"/>
                </a:solidFill>
              </a:rPr>
              <a:t>Where :</a:t>
            </a:r>
            <a:r>
              <a:rPr lang="en-US" sz="1000">
                <a:solidFill>
                  <a:srgbClr val="002D62"/>
                </a:solidFill>
              </a:rPr>
              <a:t> Geography, activities, </a:t>
            </a:r>
            <a:endParaRPr sz="10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2D62"/>
                </a:solidFill>
              </a:rPr>
              <a:t>When : </a:t>
            </a:r>
            <a:r>
              <a:rPr lang="en-US" sz="1000">
                <a:solidFill>
                  <a:srgbClr val="002D62"/>
                </a:solidFill>
              </a:rPr>
              <a:t>Frequency, seasonality</a:t>
            </a:r>
            <a:endParaRPr sz="10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2D62"/>
                </a:solidFill>
              </a:rPr>
              <a:t>How : </a:t>
            </a:r>
            <a:r>
              <a:rPr lang="en-US" sz="1000">
                <a:solidFill>
                  <a:srgbClr val="002D62"/>
                </a:solidFill>
              </a:rPr>
              <a:t>Spot Sampling, Average Sampling,</a:t>
            </a:r>
            <a:endParaRPr sz="10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000">
                <a:solidFill>
                  <a:srgbClr val="002D62"/>
                </a:solidFill>
              </a:rPr>
              <a:t>Passive Sampling</a:t>
            </a:r>
            <a:endParaRPr sz="1000">
              <a:solidFill>
                <a:srgbClr val="002D62"/>
              </a:solidFill>
            </a:endParaRPr>
          </a:p>
        </p:txBody>
      </p:sp>
      <p:cxnSp>
        <p:nvCxnSpPr>
          <p:cNvPr id="360" name="Google Shape;360;p38"/>
          <p:cNvCxnSpPr>
            <a:endCxn id="359" idx="3"/>
          </p:cNvCxnSpPr>
          <p:nvPr/>
        </p:nvCxnSpPr>
        <p:spPr>
          <a:xfrm rot="5400000">
            <a:off x="3079750" y="2972400"/>
            <a:ext cx="801900" cy="624600"/>
          </a:xfrm>
          <a:prstGeom prst="bentConnector2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61" name="Google Shape;361;p38"/>
          <p:cNvSpPr txBox="1"/>
          <p:nvPr/>
        </p:nvSpPr>
        <p:spPr>
          <a:xfrm>
            <a:off x="6489700" y="108975"/>
            <a:ext cx="2375700" cy="1716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2D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2D62"/>
                </a:solidFill>
                <a:latin typeface="Roboto"/>
                <a:ea typeface="Roboto"/>
                <a:cs typeface="Roboto"/>
                <a:sym typeface="Roboto"/>
              </a:rPr>
              <a:t>Data interpretation and visualization</a:t>
            </a:r>
            <a:endParaRPr b="1">
              <a:solidFill>
                <a:srgbClr val="002D6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2D62"/>
                </a:solidFill>
              </a:rPr>
              <a:t>Dynamic dedicated </a:t>
            </a:r>
            <a:r>
              <a:rPr b="1" lang="en-US" sz="1000">
                <a:solidFill>
                  <a:srgbClr val="002D62"/>
                </a:solidFill>
              </a:rPr>
              <a:t>Dashboard</a:t>
            </a:r>
            <a:endParaRPr b="1" sz="10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2D62"/>
                </a:solidFill>
              </a:rPr>
              <a:t>Data interpretation</a:t>
            </a:r>
            <a:r>
              <a:rPr lang="en-US" sz="1000">
                <a:solidFill>
                  <a:srgbClr val="002D62"/>
                </a:solidFill>
              </a:rPr>
              <a:t> vs standard, regulation, contractual agreement</a:t>
            </a:r>
            <a:endParaRPr sz="10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-US" sz="1000">
                <a:solidFill>
                  <a:srgbClr val="002D62"/>
                </a:solidFill>
              </a:rPr>
              <a:t>Recommendations</a:t>
            </a:r>
            <a:endParaRPr sz="1000">
              <a:solidFill>
                <a:srgbClr val="002D62"/>
              </a:solidFill>
            </a:endParaRPr>
          </a:p>
        </p:txBody>
      </p:sp>
      <p:cxnSp>
        <p:nvCxnSpPr>
          <p:cNvPr id="362" name="Google Shape;362;p38"/>
          <p:cNvCxnSpPr/>
          <p:nvPr/>
        </p:nvCxnSpPr>
        <p:spPr>
          <a:xfrm rot="-5400000">
            <a:off x="5806750" y="487600"/>
            <a:ext cx="707700" cy="684300"/>
          </a:xfrm>
          <a:prstGeom prst="bentConnector3">
            <a:avLst>
              <a:gd fmla="val 100018" name="adj1"/>
            </a:avLst>
          </a:prstGeom>
          <a:noFill/>
          <a:ln cap="flat" cmpd="sng" w="9525">
            <a:solidFill>
              <a:srgbClr val="002D62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363" name="Google Shape;363;p38"/>
          <p:cNvSpPr txBox="1"/>
          <p:nvPr/>
        </p:nvSpPr>
        <p:spPr>
          <a:xfrm>
            <a:off x="6489700" y="3005550"/>
            <a:ext cx="2375700" cy="1360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2D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2D62"/>
                </a:solidFill>
                <a:latin typeface="Roboto"/>
                <a:ea typeface="Roboto"/>
                <a:cs typeface="Roboto"/>
                <a:sym typeface="Roboto"/>
              </a:rPr>
              <a:t>Characterization</a:t>
            </a:r>
            <a:endParaRPr b="1">
              <a:solidFill>
                <a:srgbClr val="002D6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2D62"/>
                </a:solidFill>
              </a:rPr>
              <a:t>Chemistry : </a:t>
            </a:r>
            <a:r>
              <a:rPr lang="en-US" sz="1000">
                <a:solidFill>
                  <a:srgbClr val="002D62"/>
                </a:solidFill>
              </a:rPr>
              <a:t>Organic / Inorganic, Target (pharma, ED, PAH,...), Suspect screening </a:t>
            </a:r>
            <a:endParaRPr b="1" sz="10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2D62"/>
                </a:solidFill>
              </a:rPr>
              <a:t>On-site measurements</a:t>
            </a:r>
            <a:endParaRPr b="1" sz="1000">
              <a:solidFill>
                <a:srgbClr val="002D6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002D62"/>
                </a:solidFill>
              </a:rPr>
              <a:t>Physics, mechanics</a:t>
            </a:r>
            <a:endParaRPr b="1" sz="1000">
              <a:solidFill>
                <a:srgbClr val="002D62"/>
              </a:solidFill>
            </a:endParaRPr>
          </a:p>
        </p:txBody>
      </p:sp>
      <p:cxnSp>
        <p:nvCxnSpPr>
          <p:cNvPr id="364" name="Google Shape;364;p38"/>
          <p:cNvCxnSpPr>
            <a:endCxn id="363" idx="1"/>
          </p:cNvCxnSpPr>
          <p:nvPr/>
        </p:nvCxnSpPr>
        <p:spPr>
          <a:xfrm flipH="1" rot="-5400000">
            <a:off x="5878000" y="3073950"/>
            <a:ext cx="675000" cy="548400"/>
          </a:xfrm>
          <a:prstGeom prst="bentConnector2">
            <a:avLst/>
          </a:prstGeom>
          <a:noFill/>
          <a:ln cap="flat" cmpd="sng" w="9525">
            <a:solidFill>
              <a:srgbClr val="0076B9"/>
            </a:solidFill>
            <a:prstDash val="solid"/>
            <a:round/>
            <a:headEnd len="med" w="med" type="none"/>
            <a:tailEnd len="med" w="med" type="oval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</a:pPr>
            <a:r>
              <a:rPr lang="en-US"/>
              <a:t>Microplastics, an invisible pollution…</a:t>
            </a:r>
            <a:endParaRPr/>
          </a:p>
        </p:txBody>
      </p:sp>
      <p:grpSp>
        <p:nvGrpSpPr>
          <p:cNvPr id="370" name="Google Shape;370;p39"/>
          <p:cNvGrpSpPr/>
          <p:nvPr/>
        </p:nvGrpSpPr>
        <p:grpSpPr>
          <a:xfrm>
            <a:off x="458334" y="1155536"/>
            <a:ext cx="2951587" cy="2832449"/>
            <a:chOff x="3399975" y="1019100"/>
            <a:chExt cx="2772224" cy="2660326"/>
          </a:xfrm>
        </p:grpSpPr>
        <p:pic>
          <p:nvPicPr>
            <p:cNvPr id="371" name="Google Shape;371;p39" title="Copie de MP presence in the oceans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99975" y="1019100"/>
              <a:ext cx="2772224" cy="266032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2" name="Google Shape;372;p39"/>
            <p:cNvGrpSpPr/>
            <p:nvPr/>
          </p:nvGrpSpPr>
          <p:grpSpPr>
            <a:xfrm>
              <a:off x="3551150" y="1746504"/>
              <a:ext cx="2515825" cy="292536"/>
              <a:chOff x="3322550" y="1594104"/>
              <a:chExt cx="2515825" cy="292536"/>
            </a:xfrm>
          </p:grpSpPr>
          <p:sp>
            <p:nvSpPr>
              <p:cNvPr id="373" name="Google Shape;373;p39"/>
              <p:cNvSpPr/>
              <p:nvPr/>
            </p:nvSpPr>
            <p:spPr>
              <a:xfrm>
                <a:off x="4151376" y="1767840"/>
                <a:ext cx="822900" cy="118800"/>
              </a:xfrm>
              <a:prstGeom prst="rect">
                <a:avLst/>
              </a:prstGeom>
              <a:solidFill>
                <a:srgbClr val="E85F46"/>
              </a:solidFill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958">
                    <a:solidFill>
                      <a:schemeClr val="lt1"/>
                    </a:solidFill>
                    <a:highlight>
                      <a:srgbClr val="E85F46"/>
                    </a:highlight>
                    <a:latin typeface="Exo"/>
                    <a:ea typeface="Exo"/>
                    <a:cs typeface="Exo"/>
                    <a:sym typeface="Exo"/>
                  </a:rPr>
                  <a:t>1 µm and 5 mm</a:t>
                </a:r>
                <a:endParaRPr b="1" sz="958">
                  <a:solidFill>
                    <a:schemeClr val="lt1"/>
                  </a:solidFill>
                  <a:highlight>
                    <a:srgbClr val="E85F46"/>
                  </a:highlight>
                  <a:latin typeface="Exo"/>
                  <a:ea typeface="Exo"/>
                  <a:cs typeface="Exo"/>
                  <a:sym typeface="Exo"/>
                </a:endParaRPr>
              </a:p>
            </p:txBody>
          </p:sp>
          <p:sp>
            <p:nvSpPr>
              <p:cNvPr id="374" name="Google Shape;374;p39"/>
              <p:cNvSpPr/>
              <p:nvPr/>
            </p:nvSpPr>
            <p:spPr>
              <a:xfrm>
                <a:off x="3322550" y="1598769"/>
                <a:ext cx="1028700" cy="18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7350" lIns="97350" spcFirstLastPara="1" rIns="97350" wrap="square" tIns="9735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011">
                    <a:solidFill>
                      <a:srgbClr val="E85F46"/>
                    </a:solidFill>
                    <a:highlight>
                      <a:schemeClr val="lt1"/>
                    </a:highlight>
                    <a:latin typeface="Exo"/>
                    <a:ea typeface="Exo"/>
                    <a:cs typeface="Exo"/>
                    <a:sym typeface="Exo"/>
                  </a:rPr>
                  <a:t>15 to 31%</a:t>
                </a:r>
                <a:endParaRPr b="1" sz="1011">
                  <a:solidFill>
                    <a:srgbClr val="E85F46"/>
                  </a:solidFill>
                  <a:highlight>
                    <a:schemeClr val="lt1"/>
                  </a:highlight>
                  <a:latin typeface="Exo"/>
                  <a:ea typeface="Exo"/>
                  <a:cs typeface="Exo"/>
                  <a:sym typeface="Exo"/>
                </a:endParaRPr>
              </a:p>
            </p:txBody>
          </p:sp>
          <p:sp>
            <p:nvSpPr>
              <p:cNvPr id="375" name="Google Shape;375;p39"/>
              <p:cNvSpPr/>
              <p:nvPr/>
            </p:nvSpPr>
            <p:spPr>
              <a:xfrm>
                <a:off x="4809675" y="1594104"/>
                <a:ext cx="1028700" cy="18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7350" lIns="97350" spcFirstLastPara="1" rIns="97350" wrap="square" tIns="97350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011">
                    <a:solidFill>
                      <a:srgbClr val="E85F46"/>
                    </a:solidFill>
                    <a:highlight>
                      <a:schemeClr val="lt1"/>
                    </a:highlight>
                    <a:latin typeface="Exo"/>
                    <a:ea typeface="Exo"/>
                    <a:cs typeface="Exo"/>
                    <a:sym typeface="Exo"/>
                  </a:rPr>
                  <a:t>69</a:t>
                </a:r>
                <a:r>
                  <a:rPr b="1" lang="en-US" sz="1011">
                    <a:solidFill>
                      <a:srgbClr val="E85F46"/>
                    </a:solidFill>
                    <a:highlight>
                      <a:schemeClr val="lt1"/>
                    </a:highlight>
                    <a:latin typeface="Exo"/>
                    <a:ea typeface="Exo"/>
                    <a:cs typeface="Exo"/>
                    <a:sym typeface="Exo"/>
                  </a:rPr>
                  <a:t> to 85%</a:t>
                </a:r>
                <a:endParaRPr b="1" sz="1011">
                  <a:solidFill>
                    <a:srgbClr val="E85F46"/>
                  </a:solidFill>
                  <a:highlight>
                    <a:schemeClr val="lt1"/>
                  </a:highlight>
                  <a:latin typeface="Exo"/>
                  <a:ea typeface="Exo"/>
                  <a:cs typeface="Exo"/>
                  <a:sym typeface="Exo"/>
                </a:endParaRPr>
              </a:p>
            </p:txBody>
          </p:sp>
        </p:grpSp>
      </p:grpSp>
      <p:sp>
        <p:nvSpPr>
          <p:cNvPr id="376" name="Google Shape;376;p39"/>
          <p:cNvSpPr txBox="1"/>
          <p:nvPr/>
        </p:nvSpPr>
        <p:spPr>
          <a:xfrm>
            <a:off x="325011" y="755725"/>
            <a:ext cx="55971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77800" rt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-US" sz="1200">
                <a:solidFill>
                  <a:srgbClr val="00AEEF"/>
                </a:solidFill>
              </a:rPr>
              <a:t>An ubiquitous pollution</a:t>
            </a:r>
            <a:r>
              <a:rPr lang="en-US" sz="1200">
                <a:solidFill>
                  <a:schemeClr val="dk1"/>
                </a:solidFill>
              </a:rPr>
              <a:t> of oceans and freshwater</a:t>
            </a:r>
            <a:endParaRPr sz="1200"/>
          </a:p>
        </p:txBody>
      </p:sp>
      <p:grpSp>
        <p:nvGrpSpPr>
          <p:cNvPr id="377" name="Google Shape;377;p39"/>
          <p:cNvGrpSpPr/>
          <p:nvPr/>
        </p:nvGrpSpPr>
        <p:grpSpPr>
          <a:xfrm>
            <a:off x="3119244" y="1509730"/>
            <a:ext cx="5862516" cy="2891805"/>
            <a:chOff x="3355350" y="3081725"/>
            <a:chExt cx="5461124" cy="2693559"/>
          </a:xfrm>
        </p:grpSpPr>
        <p:pic>
          <p:nvPicPr>
            <p:cNvPr id="378" name="Google Shape;378;p39" title="Copie de 7 main sources of primary MP emissions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25125" y="3081725"/>
              <a:ext cx="4691348" cy="1864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39"/>
            <p:cNvPicPr preferRelativeResize="0"/>
            <p:nvPr/>
          </p:nvPicPr>
          <p:blipFill rotWithShape="1">
            <a:blip r:embed="rId5">
              <a:alphaModFix/>
            </a:blip>
            <a:srcRect b="66453" l="16801" r="66442" t="12572"/>
            <a:stretch/>
          </p:blipFill>
          <p:spPr>
            <a:xfrm rot="-8397845">
              <a:off x="3469952" y="5127924"/>
              <a:ext cx="517349" cy="544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0" name="Google Shape;380;p39"/>
            <p:cNvSpPr txBox="1"/>
            <p:nvPr/>
          </p:nvSpPr>
          <p:spPr>
            <a:xfrm>
              <a:off x="5343700" y="5074875"/>
              <a:ext cx="2549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8150" lIns="98150" spcFirstLastPara="1" rIns="98150" wrap="square" tIns="9815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88">
                  <a:solidFill>
                    <a:schemeClr val="dk1"/>
                  </a:solidFill>
                </a:rPr>
                <a:t>Primary microplastics sources</a:t>
              </a:r>
              <a:endParaRPr sz="1288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0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</a:pPr>
            <a:r>
              <a:rPr lang="en-US"/>
              <a:t>Looking at MPs on a territory</a:t>
            </a:r>
            <a:endParaRPr/>
          </a:p>
        </p:txBody>
      </p:sp>
      <p:pic>
        <p:nvPicPr>
          <p:cNvPr id="386" name="Google Shape;3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3" y="1120400"/>
            <a:ext cx="9045473" cy="317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0"/>
          <p:cNvPicPr preferRelativeResize="0"/>
          <p:nvPr/>
        </p:nvPicPr>
        <p:blipFill rotWithShape="1">
          <a:blip r:embed="rId4">
            <a:alphaModFix/>
          </a:blip>
          <a:srcRect b="8105" l="0" r="0" t="0"/>
          <a:stretch/>
        </p:blipFill>
        <p:spPr>
          <a:xfrm>
            <a:off x="5292225" y="42475"/>
            <a:ext cx="957150" cy="10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1" title="Screenshot 2026-01-21 16.22.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8988" y="2401507"/>
            <a:ext cx="2828475" cy="196185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93" name="Google Shape;393;p41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Arial"/>
              <a:buNone/>
            </a:pPr>
            <a:r>
              <a:rPr lang="en-US"/>
              <a:t>Looking at MPs on a territory</a:t>
            </a:r>
            <a:endParaRPr/>
          </a:p>
        </p:txBody>
      </p:sp>
      <p:pic>
        <p:nvPicPr>
          <p:cNvPr id="394" name="Google Shape;394;p41"/>
          <p:cNvPicPr preferRelativeResize="0"/>
          <p:nvPr/>
        </p:nvPicPr>
        <p:blipFill rotWithShape="1">
          <a:blip r:embed="rId4">
            <a:alphaModFix/>
          </a:blip>
          <a:srcRect b="8105" l="0" r="0" t="0"/>
          <a:stretch/>
        </p:blipFill>
        <p:spPr>
          <a:xfrm>
            <a:off x="5292225" y="42475"/>
            <a:ext cx="957150" cy="10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1"/>
          <p:cNvPicPr preferRelativeResize="0"/>
          <p:nvPr/>
        </p:nvPicPr>
        <p:blipFill rotWithShape="1">
          <a:blip r:embed="rId5">
            <a:alphaModFix/>
          </a:blip>
          <a:srcRect b="0" l="16773" r="17606" t="0"/>
          <a:stretch/>
        </p:blipFill>
        <p:spPr>
          <a:xfrm>
            <a:off x="5894100" y="755925"/>
            <a:ext cx="206400" cy="20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6" name="Google Shape;396;p41"/>
          <p:cNvPicPr preferRelativeResize="0"/>
          <p:nvPr/>
        </p:nvPicPr>
        <p:blipFill rotWithShape="1">
          <a:blip r:embed="rId5">
            <a:alphaModFix/>
          </a:blip>
          <a:srcRect b="0" l="16773" r="17606" t="0"/>
          <a:stretch/>
        </p:blipFill>
        <p:spPr>
          <a:xfrm>
            <a:off x="6122700" y="832125"/>
            <a:ext cx="206400" cy="206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97" name="Google Shape;397;p41"/>
          <p:cNvPicPr preferRelativeResize="0"/>
          <p:nvPr/>
        </p:nvPicPr>
        <p:blipFill rotWithShape="1">
          <a:blip r:embed="rId5">
            <a:alphaModFix/>
          </a:blip>
          <a:srcRect b="0" l="16773" r="17606" t="0"/>
          <a:stretch/>
        </p:blipFill>
        <p:spPr>
          <a:xfrm>
            <a:off x="6351300" y="908325"/>
            <a:ext cx="206400" cy="20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98" name="Google Shape;398;p41"/>
          <p:cNvSpPr txBox="1"/>
          <p:nvPr/>
        </p:nvSpPr>
        <p:spPr>
          <a:xfrm>
            <a:off x="441413" y="1734680"/>
            <a:ext cx="11685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7925" lIns="87925" spcFirstLastPara="1" rIns="87925" wrap="square" tIns="87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178"/>
              <a:buFont typeface="Roboto"/>
              <a:buNone/>
            </a:pPr>
            <a:r>
              <a:rPr b="1" i="1" lang="en-US" sz="850" u="none" cap="none" strike="noStrike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Veolia Eau </a:t>
            </a:r>
            <a:endParaRPr b="1" i="1" sz="850" u="none" cap="none" strike="noStrike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178"/>
              <a:buFont typeface="Roboto"/>
              <a:buNone/>
            </a:pPr>
            <a:r>
              <a:rPr b="1" i="1" lang="en-US" sz="850" u="none" cap="none" strike="noStrike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rPr>
              <a:t>Région Méditerranée</a:t>
            </a:r>
            <a:endParaRPr b="1" i="1" sz="850" u="none" cap="none" strike="noStrike">
              <a:solidFill>
                <a:srgbClr val="66666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99" name="Google Shape;399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3695" y="1509722"/>
            <a:ext cx="803818" cy="2954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-V7c5esTd44sdcoYai8JdaJGDBV06-s9U7Ir8Ez_krjnIgE59i_aDouxHAD1PIiNr_hlL7LAeGl0jjW43xSl51tqDMyAd0B6uscxrVhAMmrqnJzY05T_fKx66qTGP9tFzrvrb10sV1I" id="400" name="Google Shape;400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34131" y="1628089"/>
            <a:ext cx="519079" cy="4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51193" y="1608588"/>
            <a:ext cx="582706" cy="4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97895" y="1509716"/>
            <a:ext cx="865293" cy="31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37836" y="1749280"/>
            <a:ext cx="385424" cy="376036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1"/>
          <p:cNvSpPr txBox="1"/>
          <p:nvPr/>
        </p:nvSpPr>
        <p:spPr>
          <a:xfrm>
            <a:off x="441428" y="637422"/>
            <a:ext cx="29769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3325" lIns="86600" spcFirstLastPara="1" rIns="86600" wrap="square" tIns="43325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9">
                <a:solidFill>
                  <a:srgbClr val="00AEEF"/>
                </a:solidFill>
              </a:rPr>
              <a:t>Case study: Toulon bay</a:t>
            </a:r>
            <a:endParaRPr b="1" sz="1809">
              <a:solidFill>
                <a:srgbClr val="00AEEF"/>
              </a:solidFill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91">
                <a:solidFill>
                  <a:srgbClr val="31538F"/>
                </a:solidFill>
              </a:rPr>
              <a:t>MEDITPLAST project (2019-2023)</a:t>
            </a:r>
            <a:endParaRPr sz="1391">
              <a:solidFill>
                <a:srgbClr val="31538F"/>
              </a:solidFill>
            </a:endParaRPr>
          </a:p>
        </p:txBody>
      </p:sp>
      <p:pic>
        <p:nvPicPr>
          <p:cNvPr id="405" name="Google Shape;405;p41" title="Screenshot 2026-01-21 16.21.13.png"/>
          <p:cNvPicPr preferRelativeResize="0"/>
          <p:nvPr/>
        </p:nvPicPr>
        <p:blipFill rotWithShape="1">
          <a:blip r:embed="rId10">
            <a:alphaModFix/>
          </a:blip>
          <a:srcRect b="3012" l="0" r="8467" t="19965"/>
          <a:stretch/>
        </p:blipFill>
        <p:spPr>
          <a:xfrm>
            <a:off x="4621475" y="1526300"/>
            <a:ext cx="4420250" cy="2160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6" name="Google Shape;406;p41"/>
          <p:cNvSpPr/>
          <p:nvPr/>
        </p:nvSpPr>
        <p:spPr>
          <a:xfrm>
            <a:off x="2715025" y="3747750"/>
            <a:ext cx="957300" cy="615600"/>
          </a:xfrm>
          <a:prstGeom prst="rect">
            <a:avLst/>
          </a:prstGeom>
          <a:noFill/>
          <a:ln cap="flat" cmpd="sng" w="9525">
            <a:solidFill>
              <a:srgbClr val="EA43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407" name="Google Shape;407;p41"/>
          <p:cNvCxnSpPr>
            <a:stCxn id="406" idx="3"/>
          </p:cNvCxnSpPr>
          <p:nvPr/>
        </p:nvCxnSpPr>
        <p:spPr>
          <a:xfrm flipH="1" rot="10800000">
            <a:off x="3672325" y="3358650"/>
            <a:ext cx="1973700" cy="696900"/>
          </a:xfrm>
          <a:prstGeom prst="straightConnector1">
            <a:avLst/>
          </a:prstGeom>
          <a:noFill/>
          <a:ln cap="flat" cmpd="sng" w="9525">
            <a:solidFill>
              <a:srgbClr val="E85F46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8" name="Google Shape;408;p41"/>
          <p:cNvSpPr/>
          <p:nvPr/>
        </p:nvSpPr>
        <p:spPr>
          <a:xfrm>
            <a:off x="127000" y="3687088"/>
            <a:ext cx="105900" cy="100200"/>
          </a:xfrm>
          <a:prstGeom prst="ellipse">
            <a:avLst/>
          </a:prstGeom>
          <a:solidFill>
            <a:srgbClr val="783F04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09" name="Google Shape;409;p41"/>
          <p:cNvSpPr/>
          <p:nvPr/>
        </p:nvSpPr>
        <p:spPr>
          <a:xfrm>
            <a:off x="412400" y="3614663"/>
            <a:ext cx="8388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538F"/>
                </a:solidFill>
              </a:rPr>
              <a:t>WWTP</a:t>
            </a:r>
            <a:endParaRPr sz="1300">
              <a:solidFill>
                <a:srgbClr val="31538F"/>
              </a:solidFill>
            </a:endParaRPr>
          </a:p>
        </p:txBody>
      </p:sp>
      <p:sp>
        <p:nvSpPr>
          <p:cNvPr id="410" name="Google Shape;410;p41"/>
          <p:cNvSpPr/>
          <p:nvPr/>
        </p:nvSpPr>
        <p:spPr>
          <a:xfrm>
            <a:off x="127000" y="3886563"/>
            <a:ext cx="105900" cy="100200"/>
          </a:xfrm>
          <a:prstGeom prst="ellipse">
            <a:avLst/>
          </a:prstGeom>
          <a:solidFill>
            <a:srgbClr val="FFD966"/>
          </a:solidFill>
          <a:ln cap="flat" cmpd="sng" w="9525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1" name="Google Shape;411;p41"/>
          <p:cNvSpPr/>
          <p:nvPr/>
        </p:nvSpPr>
        <p:spPr>
          <a:xfrm>
            <a:off x="412400" y="3833463"/>
            <a:ext cx="12795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1538F"/>
                </a:solidFill>
              </a:rPr>
              <a:t>Stormwater</a:t>
            </a:r>
            <a:r>
              <a:rPr lang="en-US">
                <a:solidFill>
                  <a:srgbClr val="783F04"/>
                </a:solidFill>
              </a:rPr>
              <a:t> </a:t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412" name="Google Shape;412;p41"/>
          <p:cNvSpPr/>
          <p:nvPr/>
        </p:nvSpPr>
        <p:spPr>
          <a:xfrm>
            <a:off x="127000" y="3224500"/>
            <a:ext cx="105900" cy="100200"/>
          </a:xfrm>
          <a:prstGeom prst="ellipse">
            <a:avLst/>
          </a:prstGeom>
          <a:solidFill>
            <a:srgbClr val="3C78D8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3" name="Google Shape;413;p41"/>
          <p:cNvSpPr/>
          <p:nvPr/>
        </p:nvSpPr>
        <p:spPr>
          <a:xfrm>
            <a:off x="412400" y="3171400"/>
            <a:ext cx="12795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1538F"/>
                </a:solidFill>
              </a:rPr>
              <a:t>Sea water</a:t>
            </a:r>
            <a:r>
              <a:rPr lang="en-US">
                <a:solidFill>
                  <a:srgbClr val="783F04"/>
                </a:solidFill>
              </a:rPr>
              <a:t> </a:t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414" name="Google Shape;414;p41"/>
          <p:cNvSpPr/>
          <p:nvPr/>
        </p:nvSpPr>
        <p:spPr>
          <a:xfrm>
            <a:off x="127000" y="3423975"/>
            <a:ext cx="105900" cy="100200"/>
          </a:xfrm>
          <a:prstGeom prst="ellipse">
            <a:avLst/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15" name="Google Shape;415;p41"/>
          <p:cNvSpPr/>
          <p:nvPr/>
        </p:nvSpPr>
        <p:spPr>
          <a:xfrm>
            <a:off x="412400" y="3370875"/>
            <a:ext cx="2215800" cy="20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1538F"/>
                </a:solidFill>
              </a:rPr>
              <a:t>Wastewater network</a:t>
            </a:r>
            <a:endParaRPr>
              <a:solidFill>
                <a:srgbClr val="783F04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2"/>
          <p:cNvSpPr txBox="1"/>
          <p:nvPr>
            <p:ph type="title"/>
          </p:nvPr>
        </p:nvSpPr>
        <p:spPr>
          <a:xfrm>
            <a:off x="386225" y="12925"/>
            <a:ext cx="749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70"/>
              <a:buFont typeface="Arial"/>
              <a:buNone/>
            </a:pPr>
            <a:r>
              <a:rPr lang="en-US"/>
              <a:t>A robust and proven MP sampling strategy …</a:t>
            </a:r>
            <a:endParaRPr/>
          </a:p>
        </p:txBody>
      </p:sp>
      <p:sp>
        <p:nvSpPr>
          <p:cNvPr id="421" name="Google Shape;421;p42"/>
          <p:cNvSpPr txBox="1"/>
          <p:nvPr/>
        </p:nvSpPr>
        <p:spPr>
          <a:xfrm>
            <a:off x="212625" y="4611975"/>
            <a:ext cx="471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chemeClr val="lt1"/>
                </a:highlight>
              </a:rPr>
              <a:t>Simon et al., (2018)</a:t>
            </a:r>
            <a:endParaRPr sz="700">
              <a:solidFill>
                <a:schemeClr val="dk1"/>
              </a:solidFill>
            </a:endParaRPr>
          </a:p>
        </p:txBody>
      </p:sp>
      <p:pic>
        <p:nvPicPr>
          <p:cNvPr id="422" name="Google Shape;42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7950" y="2132258"/>
            <a:ext cx="2096456" cy="161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2"/>
          <p:cNvPicPr preferRelativeResize="0"/>
          <p:nvPr/>
        </p:nvPicPr>
        <p:blipFill rotWithShape="1">
          <a:blip r:embed="rId4">
            <a:alphaModFix/>
          </a:blip>
          <a:srcRect b="24522" l="19743" r="36256" t="16603"/>
          <a:stretch/>
        </p:blipFill>
        <p:spPr>
          <a:xfrm>
            <a:off x="6633648" y="2132250"/>
            <a:ext cx="1460197" cy="1503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2867" y="2982014"/>
            <a:ext cx="1416073" cy="63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4993485" y="2353644"/>
            <a:ext cx="1771087" cy="1328308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2"/>
          <p:cNvSpPr txBox="1"/>
          <p:nvPr/>
        </p:nvSpPr>
        <p:spPr>
          <a:xfrm>
            <a:off x="3027950" y="1266575"/>
            <a:ext cx="50658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accent1"/>
                </a:solidFill>
              </a:rPr>
              <a:t>Stainless steel dedicated tools for </a:t>
            </a:r>
            <a:r>
              <a:rPr b="1" lang="en-US" sz="1200">
                <a:solidFill>
                  <a:schemeClr val="accent1"/>
                </a:solidFill>
              </a:rPr>
              <a:t>Large v</a:t>
            </a:r>
            <a:r>
              <a:rPr b="1" lang="en-US" sz="1200">
                <a:solidFill>
                  <a:schemeClr val="accent1"/>
                </a:solidFill>
              </a:rPr>
              <a:t>olume </a:t>
            </a:r>
            <a:r>
              <a:rPr b="1" lang="en-US" sz="1200">
                <a:solidFill>
                  <a:schemeClr val="accent1"/>
                </a:solidFill>
              </a:rPr>
              <a:t>sampling</a:t>
            </a:r>
            <a:endParaRPr b="1" sz="1200">
              <a:solidFill>
                <a:schemeClr val="accent1"/>
              </a:solidFill>
            </a:endParaRPr>
          </a:p>
          <a:p>
            <a:pPr indent="-177800" lvl="0" marL="45720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</a:pPr>
            <a:r>
              <a:rPr lang="en-US" sz="1000">
                <a:solidFill>
                  <a:srgbClr val="0944A1"/>
                </a:solidFill>
              </a:rPr>
              <a:t>Water in treatment </a:t>
            </a:r>
            <a:endParaRPr sz="1000">
              <a:solidFill>
                <a:srgbClr val="0944A1"/>
              </a:solidFill>
            </a:endParaRPr>
          </a:p>
          <a:p>
            <a:pPr indent="-177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</a:pPr>
            <a:r>
              <a:rPr lang="en-US" sz="1000">
                <a:solidFill>
                  <a:srgbClr val="0944A1"/>
                </a:solidFill>
              </a:rPr>
              <a:t>Treated wastewater</a:t>
            </a:r>
            <a:endParaRPr b="1" sz="1200">
              <a:solidFill>
                <a:schemeClr val="accent1"/>
              </a:solidFill>
            </a:endParaRPr>
          </a:p>
        </p:txBody>
      </p:sp>
      <p:sp>
        <p:nvSpPr>
          <p:cNvPr id="427" name="Google Shape;427;p42"/>
          <p:cNvSpPr txBox="1"/>
          <p:nvPr/>
        </p:nvSpPr>
        <p:spPr>
          <a:xfrm>
            <a:off x="468175" y="1319675"/>
            <a:ext cx="20397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AEF0"/>
                </a:solidFill>
              </a:rPr>
              <a:t>Bulk sampling</a:t>
            </a:r>
            <a:endParaRPr b="1" sz="1200">
              <a:solidFill>
                <a:srgbClr val="00AEF0"/>
              </a:solidFill>
            </a:endParaRPr>
          </a:p>
          <a:p>
            <a:pPr indent="-177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</a:pPr>
            <a:r>
              <a:rPr lang="en-US" sz="1000">
                <a:solidFill>
                  <a:srgbClr val="0944A1"/>
                </a:solidFill>
              </a:rPr>
              <a:t>Raw (inlet) wastewater</a:t>
            </a:r>
            <a:endParaRPr sz="1000">
              <a:solidFill>
                <a:srgbClr val="0944A1"/>
              </a:solidFill>
            </a:endParaRPr>
          </a:p>
          <a:p>
            <a:pPr indent="-177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</a:pPr>
            <a:r>
              <a:rPr lang="en-US" sz="1000">
                <a:solidFill>
                  <a:srgbClr val="0944A1"/>
                </a:solidFill>
              </a:rPr>
              <a:t>Wastewater networks</a:t>
            </a:r>
            <a:endParaRPr sz="1000">
              <a:solidFill>
                <a:srgbClr val="0944A1"/>
              </a:solidFill>
            </a:endParaRPr>
          </a:p>
        </p:txBody>
      </p:sp>
      <p:pic>
        <p:nvPicPr>
          <p:cNvPr id="428" name="Google Shape;428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0950" y="2518874"/>
            <a:ext cx="1578600" cy="1062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-V7c5esTd44sdcoYai8JdaJGDBV06-s9U7Ir8Ez_krjnIgE59i_aDouxHAD1PIiNr_hlL7LAeGl0jjW43xSl51tqDMyAd0B6uscxrVhAMmrqnJzY05T_fKx66qTGP9tFzrvrb10sV1I" id="429" name="Google Shape;429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06801" y="696299"/>
            <a:ext cx="786024" cy="7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3"/>
          <p:cNvSpPr txBox="1"/>
          <p:nvPr>
            <p:ph type="title"/>
          </p:nvPr>
        </p:nvSpPr>
        <p:spPr>
          <a:xfrm>
            <a:off x="386230" y="12928"/>
            <a:ext cx="6820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970"/>
              <a:buFont typeface="Arial"/>
              <a:buNone/>
            </a:pPr>
            <a:r>
              <a:rPr lang="en-US"/>
              <a:t>W</a:t>
            </a:r>
            <a:r>
              <a:rPr lang="en-US"/>
              <a:t>ith a robust method for MP analysis</a:t>
            </a:r>
            <a:endParaRPr/>
          </a:p>
        </p:txBody>
      </p:sp>
      <p:sp>
        <p:nvSpPr>
          <p:cNvPr id="435" name="Google Shape;435;p43"/>
          <p:cNvSpPr txBox="1"/>
          <p:nvPr/>
        </p:nvSpPr>
        <p:spPr>
          <a:xfrm>
            <a:off x="212625" y="4611975"/>
            <a:ext cx="4710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highlight>
                  <a:schemeClr val="lt1"/>
                </a:highlight>
              </a:rPr>
              <a:t>Simon et al., (2018)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436" name="Google Shape;436;p43"/>
          <p:cNvSpPr txBox="1"/>
          <p:nvPr/>
        </p:nvSpPr>
        <p:spPr>
          <a:xfrm>
            <a:off x="285975" y="1997175"/>
            <a:ext cx="2512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AEF0"/>
                </a:solidFill>
              </a:rPr>
              <a:t>Sample preparation to remove </a:t>
            </a:r>
            <a:endParaRPr b="1" sz="1200">
              <a:solidFill>
                <a:srgbClr val="00AEF0"/>
              </a:solidFill>
            </a:endParaRPr>
          </a:p>
          <a:p>
            <a:pPr indent="-1778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</a:pPr>
            <a:r>
              <a:rPr lang="en-US" sz="1000">
                <a:solidFill>
                  <a:srgbClr val="0944A1"/>
                </a:solidFill>
              </a:rPr>
              <a:t>Natural organic matter</a:t>
            </a:r>
            <a:endParaRPr sz="1000">
              <a:solidFill>
                <a:srgbClr val="0944A1"/>
              </a:solidFill>
            </a:endParaRPr>
          </a:p>
          <a:p>
            <a:pPr indent="-177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EF"/>
              </a:buClr>
              <a:buSzPts val="1000"/>
              <a:buChar char="■"/>
            </a:pPr>
            <a:r>
              <a:rPr lang="en-US" sz="1000">
                <a:solidFill>
                  <a:srgbClr val="0944A1"/>
                </a:solidFill>
              </a:rPr>
              <a:t>Inorganic matter (sand …)</a:t>
            </a:r>
            <a:endParaRPr sz="1000">
              <a:solidFill>
                <a:srgbClr val="0944A1"/>
              </a:solidFill>
            </a:endParaRPr>
          </a:p>
        </p:txBody>
      </p:sp>
      <p:pic>
        <p:nvPicPr>
          <p:cNvPr id="437" name="Google Shape;43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6500" y="921937"/>
            <a:ext cx="5664978" cy="33966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-V7c5esTd44sdcoYai8JdaJGDBV06-s9U7Ir8Ez_krjnIgE59i_aDouxHAD1PIiNr_hlL7LAeGl0jjW43xSl51tqDMyAd0B6uscxrVhAMmrqnJzY05T_fKx66qTGP9tFzrvrb10sV1I" id="438" name="Google Shape;43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5726" y="60749"/>
            <a:ext cx="786024" cy="7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Design">
  <a:themeElements>
    <a:clrScheme name="IWA Colors">
      <a:dk1>
        <a:srgbClr val="414646"/>
      </a:dk1>
      <a:lt1>
        <a:srgbClr val="FFFFFF"/>
      </a:lt1>
      <a:dk2>
        <a:srgbClr val="939598"/>
      </a:dk2>
      <a:lt2>
        <a:srgbClr val="14325A"/>
      </a:lt2>
      <a:accent1>
        <a:srgbClr val="00AEEF"/>
      </a:accent1>
      <a:accent2>
        <a:srgbClr val="00827D"/>
      </a:accent2>
      <a:accent3>
        <a:srgbClr val="FFD478"/>
      </a:accent3>
      <a:accent4>
        <a:srgbClr val="E6EB00"/>
      </a:accent4>
      <a:accent5>
        <a:srgbClr val="14325A"/>
      </a:accent5>
      <a:accent6>
        <a:srgbClr val="00BEB4"/>
      </a:accent6>
      <a:hlink>
        <a:srgbClr val="00AEEF"/>
      </a:hlink>
      <a:folHlink>
        <a:srgbClr val="0082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-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